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y="6858000" cx="9144000"/>
  <p:notesSz cx="6858000" cy="9144000"/>
  <p:embeddedFontLst>
    <p:embeddedFont>
      <p:font typeface="Roboto"/>
      <p:regular r:id="rId88"/>
      <p:bold r:id="rId89"/>
      <p:italic r:id="rId90"/>
      <p:boldItalic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slide" Target="slides/slide82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88" Type="http://schemas.openxmlformats.org/officeDocument/2006/relationships/font" Target="fonts/Roboto-regular.fntdata"/><Relationship Id="rId43" Type="http://schemas.openxmlformats.org/officeDocument/2006/relationships/slide" Target="slides/slide39.xml"/><Relationship Id="rId87" Type="http://schemas.openxmlformats.org/officeDocument/2006/relationships/slide" Target="slides/slide8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font" Target="fonts/Roboto-bold.fnt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1" Type="http://schemas.openxmlformats.org/officeDocument/2006/relationships/font" Target="fonts/Roboto-boldItalic.fntdata"/><Relationship Id="rId90" Type="http://schemas.openxmlformats.org/officeDocument/2006/relationships/font" Target="fonts/Roboto-italic.fnt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http://www.tkgsh.tn.edu.tw/wpy/excel/excel_useful_function.htm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http://www.tkgsh.tn.edu.tw/wpy/excel/excel_useful_function.htm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這邊需要完成約5個實作的部分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規劃一下動作：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在最後一列，插入自己兒子的成績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煩惱我兒子國中會考的程度，國英數社，總分多少?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Shape 7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Shape 8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Shape 8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Shape 8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Shape 8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Shape 8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Shape 8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Shape 8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Shape 9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Shape 9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這邊需要完成約5個實作的部分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規劃一下動作：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CN"/>
              <a:t>在最後一列，插入自己兒子的成績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煩惱我兒子國中會考的程度，國英數社，總分多少?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Shape 9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Shape 9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Shape 9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Shape 9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Shape 10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Shape 10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Shape 10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Shape 10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Shape 10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Shape 10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Shape 10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Shape 1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Shape 1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Shape 1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Shape 1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Shape 1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Shape 1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Shape 1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0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Relationship Id="rId3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00" y="615400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598100" y="4502862"/>
            <a:ext cx="8222100" cy="1118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b="1"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98088" y="5757117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solidFill>
                  <a:srgbClr val="0066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4" name="Shape 64"/>
          <p:cNvSpPr txBox="1"/>
          <p:nvPr>
            <p:ph idx="2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 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3117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3" type="body"/>
          </p:nvPr>
        </p:nvSpPr>
        <p:spPr>
          <a:xfrm>
            <a:off x="48324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4" type="subTitle"/>
          </p:nvPr>
        </p:nvSpPr>
        <p:spPr>
          <a:xfrm>
            <a:off x="3117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5" type="subTitle"/>
          </p:nvPr>
        </p:nvSpPr>
        <p:spPr>
          <a:xfrm>
            <a:off x="48324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 1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311700" y="517575"/>
            <a:ext cx="8283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實作時間"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94" name="Shape 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08798" y="3333451"/>
            <a:ext cx="2903526" cy="27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實作時間 1"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100" name="Shape 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199" y="2244125"/>
            <a:ext cx="1925100" cy="41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buSzPct val="9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639975"/>
            <a:ext cx="8520599" cy="21581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11700" y="3942625"/>
            <a:ext cx="8520599" cy="21581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8324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6" name="Shape 116"/>
          <p:cNvSpPr txBox="1"/>
          <p:nvPr>
            <p:ph idx="3" type="subTitle"/>
          </p:nvPr>
        </p:nvSpPr>
        <p:spPr>
          <a:xfrm>
            <a:off x="3117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4" type="subTitle"/>
          </p:nvPr>
        </p:nvSpPr>
        <p:spPr>
          <a:xfrm>
            <a:off x="48324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00" y="615400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>
            <p:ph type="ctrTitle"/>
          </p:nvPr>
        </p:nvSpPr>
        <p:spPr>
          <a:xfrm>
            <a:off x="598100" y="4730810"/>
            <a:ext cx="8222100" cy="890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5621192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9" name="Shape 19"/>
          <p:cNvSpPr txBox="1"/>
          <p:nvPr>
            <p:ph idx="2" type="subTitle"/>
          </p:nvPr>
        </p:nvSpPr>
        <p:spPr>
          <a:xfrm>
            <a:off x="598088" y="4153592"/>
            <a:ext cx="8222100" cy="57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b="1"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/>
        </p:nvSpPr>
        <p:spPr>
          <a:xfrm>
            <a:off x="3402400" y="832000"/>
            <a:ext cx="49290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zh-CN"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國立空中大學104學年度第二學期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試算表應用實務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LibreOffice Calc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 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5629741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954405"/>
            <a:ext cx="2807999" cy="413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rgbClr val="D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90250" y="701800"/>
            <a:ext cx="56187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33" name="Shape 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cxnSp>
        <p:nvCxnSpPr>
          <p:cNvPr id="136" name="Shape 136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Shape 137"/>
          <p:cNvSpPr txBox="1"/>
          <p:nvPr>
            <p:ph type="title"/>
          </p:nvPr>
        </p:nvSpPr>
        <p:spPr>
          <a:xfrm>
            <a:off x="265500" y="1534800"/>
            <a:ext cx="4045199" cy="208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265500" y="3692001"/>
            <a:ext cx="4045199" cy="16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319500" y="5640766"/>
            <a:ext cx="5998800" cy="798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rgbClr val="0066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1674733"/>
            <a:ext cx="8520599" cy="2707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4492300"/>
            <a:ext cx="8520599" cy="1709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48" name="Shape 1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三欄 + 子標題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54" name="Shape 15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66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311700" y="2568799"/>
            <a:ext cx="2540700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6" name="Shape 156"/>
          <p:cNvSpPr txBox="1"/>
          <p:nvPr>
            <p:ph idx="3" type="body"/>
          </p:nvPr>
        </p:nvSpPr>
        <p:spPr>
          <a:xfrm>
            <a:off x="3183201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5" type="subTitle"/>
          </p:nvPr>
        </p:nvSpPr>
        <p:spPr>
          <a:xfrm>
            <a:off x="3183201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6" type="body"/>
          </p:nvPr>
        </p:nvSpPr>
        <p:spPr>
          <a:xfrm>
            <a:off x="6054699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7" type="subTitle"/>
          </p:nvPr>
        </p:nvSpPr>
        <p:spPr>
          <a:xfrm>
            <a:off x="6054699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">
    <p:bg>
      <p:bgPr>
        <a:solidFill>
          <a:srgbClr val="0066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2431475" y="4114625"/>
            <a:ext cx="6388800" cy="1424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三欄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3183201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5" name="Shape 165"/>
          <p:cNvSpPr txBox="1"/>
          <p:nvPr>
            <p:ph idx="3" type="subTitle"/>
          </p:nvPr>
        </p:nvSpPr>
        <p:spPr>
          <a:xfrm>
            <a:off x="311700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4" type="subTitle"/>
          </p:nvPr>
        </p:nvSpPr>
        <p:spPr>
          <a:xfrm>
            <a:off x="3183201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5" type="body"/>
          </p:nvPr>
        </p:nvSpPr>
        <p:spPr>
          <a:xfrm>
            <a:off x="6054699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6" type="subTitle"/>
          </p:nvPr>
        </p:nvSpPr>
        <p:spPr>
          <a:xfrm>
            <a:off x="6054699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結束：下課">
    <p:bg>
      <p:bgPr>
        <a:solidFill>
          <a:srgbClr val="0066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72" name="Shape 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3186550" y="1939650"/>
            <a:ext cx="5633700" cy="29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2800">
              <a:solidFill>
                <a:schemeClr val="lt1"/>
              </a:solidFill>
            </a:endParaRPr>
          </a:p>
        </p:txBody>
      </p:sp>
      <p:grpSp>
        <p:nvGrpSpPr>
          <p:cNvPr id="174" name="Shape 174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75" name="Shape 175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76" name="Shape 1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Shape 177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4000"/>
              <a:t>下課囉！</a:t>
            </a:r>
          </a:p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">
    <p:bg>
      <p:bgPr>
        <a:solidFill>
          <a:srgbClr val="0066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2431475" y="1318375"/>
            <a:ext cx="6388800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1 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 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6521962"/>
            <a:ext cx="9144000" cy="33599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431475" y="1318375"/>
            <a:ext cx="6388800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9pPr>
          </a:lstStyle>
          <a:p/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 1 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type="title"/>
          </p:nvPr>
        </p:nvSpPr>
        <p:spPr>
          <a:xfrm>
            <a:off x="700425" y="2869800"/>
            <a:ext cx="8119799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700425" y="1318375"/>
            <a:ext cx="8119799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0066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98100" y="2869796"/>
            <a:ext cx="82221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5" name="Shape 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006600"/>
              </a:buClr>
              <a:buSzPct val="100000"/>
              <a:buFont typeface="Microsoft Yahei"/>
              <a:buNone/>
              <a:defRPr b="1" sz="3600">
                <a:solidFill>
                  <a:srgbClr val="0066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85714"/>
              <a:buFont typeface="SimHei"/>
              <a:defRPr sz="28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83333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zh-C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Relationship Id="rId4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jp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png"/><Relationship Id="rId4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Relationship Id="rId4" Type="http://schemas.openxmlformats.org/officeDocument/2006/relationships/hyperlink" Target="http://j.mp/nou104calc" TargetMode="External"/><Relationship Id="rId5" Type="http://schemas.openxmlformats.org/officeDocument/2006/relationships/hyperlink" Target="https://dl.dropboxusercontent.com/u/717137/2016/20160514-calc-funcs/web/viewer.html" TargetMode="External"/><Relationship Id="rId6" Type="http://schemas.openxmlformats.org/officeDocument/2006/relationships/image" Target="../media/image5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Relationship Id="rId4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z88487561.pixnet.net/blog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3.png"/><Relationship Id="rId4" Type="http://schemas.openxmlformats.org/officeDocument/2006/relationships/image" Target="../media/image6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9.png"/><Relationship Id="rId4" Type="http://schemas.openxmlformats.org/officeDocument/2006/relationships/image" Target="../media/image8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8.png"/><Relationship Id="rId4" Type="http://schemas.openxmlformats.org/officeDocument/2006/relationships/image" Target="../media/image9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ctrTitle"/>
          </p:nvPr>
        </p:nvSpPr>
        <p:spPr>
          <a:xfrm>
            <a:off x="598100" y="4730810"/>
            <a:ext cx="8222100" cy="8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減肥紀錄表 &amp; 訂購單 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&amp; 成績單</a:t>
            </a:r>
          </a:p>
        </p:txBody>
      </p:sp>
      <p:sp>
        <p:nvSpPr>
          <p:cNvPr id="184" name="Shape 184"/>
          <p:cNvSpPr txBox="1"/>
          <p:nvPr>
            <p:ph idx="1" type="subTitle"/>
          </p:nvPr>
        </p:nvSpPr>
        <p:spPr>
          <a:xfrm>
            <a:off x="598100" y="5717446"/>
            <a:ext cx="8222100" cy="3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布丁老師 </a:t>
            </a:r>
          </a:p>
        </p:txBody>
      </p:sp>
      <p:sp>
        <p:nvSpPr>
          <p:cNvPr id="185" name="Shape 185"/>
          <p:cNvSpPr txBox="1"/>
          <p:nvPr>
            <p:ph idx="2" type="subTitle"/>
          </p:nvPr>
        </p:nvSpPr>
        <p:spPr>
          <a:xfrm>
            <a:off x="598088" y="3988242"/>
            <a:ext cx="8222100" cy="57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面授課程 第4堂 (2016/5/23)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5197700" y="6132300"/>
            <a:ext cx="3622499" cy="268250"/>
            <a:chOff x="4551275" y="4148750"/>
            <a:chExt cx="3622499" cy="268250"/>
          </a:xfrm>
        </p:grpSpPr>
        <p:pic>
          <p:nvPicPr>
            <p:cNvPr id="187" name="Shape 1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3462" y="41710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Shape 188"/>
            <p:cNvSpPr txBox="1"/>
            <p:nvPr/>
          </p:nvSpPr>
          <p:spPr>
            <a:xfrm>
              <a:off x="4551275" y="4153600"/>
              <a:ext cx="10722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r">
                <a:spcBef>
                  <a:spcPts val="0"/>
                </a:spcBef>
                <a:buNone/>
              </a:pPr>
              <a:r>
                <a:rPr lang="zh-CN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電子信箱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5852075" y="4148750"/>
              <a:ext cx="2321699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zh-CN" u="sng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  <a:hlinkClick r:id="rId4"/>
                </a:rPr>
                <a:t>pudding@nccu.edu.tw</a:t>
              </a:r>
            </a:p>
          </p:txBody>
        </p:sp>
      </p:grpSp>
      <p:sp>
        <p:nvSpPr>
          <p:cNvPr id="190" name="Shape 19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體重記錄 </a:t>
            </a:r>
            <a:r>
              <a:rPr b="0" lang="zh-CN"/>
              <a:t>(1/2)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3" type="subTitle"/>
          </p:nvPr>
        </p:nvSpPr>
        <p:spPr>
          <a:xfrm>
            <a:off x="311700" y="1495525"/>
            <a:ext cx="29883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A.「體重記錄」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工作表</a:t>
            </a:r>
          </a:p>
        </p:txBody>
      </p:sp>
      <p:sp>
        <p:nvSpPr>
          <p:cNvPr id="297" name="Shape 297"/>
          <p:cNvSpPr txBox="1"/>
          <p:nvPr>
            <p:ph idx="4" type="subTitle"/>
          </p:nvPr>
        </p:nvSpPr>
        <p:spPr>
          <a:xfrm>
            <a:off x="3077862" y="1495525"/>
            <a:ext cx="2988299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B.填寫每日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早晚體重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25517"/>
          <a:stretch/>
        </p:blipFill>
        <p:spPr>
          <a:xfrm>
            <a:off x="90500" y="2537424"/>
            <a:ext cx="8963025" cy="4320574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99" name="Shape 299"/>
          <p:cNvSpPr/>
          <p:nvPr/>
        </p:nvSpPr>
        <p:spPr>
          <a:xfrm>
            <a:off x="2414650" y="626575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761000" y="5332275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301" name="Shape 301"/>
          <p:cNvSpPr/>
          <p:nvPr/>
        </p:nvSpPr>
        <p:spPr>
          <a:xfrm>
            <a:off x="1103225" y="3606775"/>
            <a:ext cx="617400" cy="265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6096325" y="3606775"/>
            <a:ext cx="1772400" cy="2658900"/>
          </a:xfrm>
          <a:prstGeom prst="roundRect">
            <a:avLst>
              <a:gd fmla="val 9032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533800" y="2753500"/>
            <a:ext cx="732300" cy="637200"/>
          </a:xfrm>
          <a:prstGeom prst="wedgeEllipseCallout">
            <a:avLst>
              <a:gd fmla="val -31073" name="adj1"/>
              <a:gd fmla="val 8244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304" name="Shape 304"/>
          <p:cNvSpPr/>
          <p:nvPr/>
        </p:nvSpPr>
        <p:spPr>
          <a:xfrm>
            <a:off x="7561625" y="4113075"/>
            <a:ext cx="732300" cy="637200"/>
          </a:xfrm>
          <a:prstGeom prst="wedgeEllipseCallout">
            <a:avLst>
              <a:gd fmla="val -105008" name="adj1"/>
              <a:gd fmla="val -4784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305" name="Shape 305"/>
          <p:cNvSpPr txBox="1"/>
          <p:nvPr>
            <p:ph idx="4" type="subTitle"/>
          </p:nvPr>
        </p:nvSpPr>
        <p:spPr>
          <a:xfrm>
            <a:off x="6096337" y="1495525"/>
            <a:ext cx="29883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C.填寫大事記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記錄</a:t>
            </a:r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體重記錄 </a:t>
            </a:r>
            <a:r>
              <a:rPr b="0" lang="zh-CN"/>
              <a:t>(2/2)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15" name="Shape 31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21807"/>
          <a:stretch/>
        </p:blipFill>
        <p:spPr>
          <a:xfrm>
            <a:off x="428800" y="1495524"/>
            <a:ext cx="8286400" cy="53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3088425" y="626575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3434775" y="5332275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320" name="Shape 320"/>
          <p:cNvSpPr/>
          <p:nvPr/>
        </p:nvSpPr>
        <p:spPr>
          <a:xfrm>
            <a:off x="3434775" y="2468775"/>
            <a:ext cx="732300" cy="637200"/>
          </a:xfrm>
          <a:prstGeom prst="wedgeEllipseCallout">
            <a:avLst>
              <a:gd fmla="val -116510" name="adj1"/>
              <a:gd fmla="val 250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練習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減肥記錄表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請試著照前面投影片的第1-2步</a:t>
            </a:r>
            <a:br>
              <a:rPr lang="zh-CN"/>
            </a:br>
            <a:r>
              <a:rPr lang="zh-CN"/>
              <a:t>填寫基本資料跟體重記錄吧</a:t>
            </a:r>
          </a:p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090" y="2028602"/>
            <a:ext cx="3708974" cy="4476349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11142"/>
          <a:stretch/>
        </p:blipFill>
        <p:spPr>
          <a:xfrm>
            <a:off x="-52125" y="1628056"/>
            <a:ext cx="9196124" cy="522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熱量記錄</a:t>
            </a:r>
            <a:r>
              <a:rPr b="0" lang="zh-CN"/>
              <a:t> (1/2)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337" name="Shape 337"/>
          <p:cNvSpPr/>
          <p:nvPr/>
        </p:nvSpPr>
        <p:spPr>
          <a:xfrm>
            <a:off x="4231450" y="619360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4577800" y="5260125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339" name="Shape 339"/>
          <p:cNvSpPr/>
          <p:nvPr/>
        </p:nvSpPr>
        <p:spPr>
          <a:xfrm>
            <a:off x="1428075" y="3432450"/>
            <a:ext cx="677400" cy="308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811900" y="3110400"/>
            <a:ext cx="732300" cy="637200"/>
          </a:xfrm>
          <a:prstGeom prst="wedgeEllipseCallout">
            <a:avLst>
              <a:gd fmla="val 46146" name="adj1"/>
              <a:gd fmla="val 7237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25311"/>
          <a:stretch/>
        </p:blipFill>
        <p:spPr>
          <a:xfrm>
            <a:off x="0" y="1753061"/>
            <a:ext cx="9143999" cy="520913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熱量記錄</a:t>
            </a:r>
            <a:r>
              <a:rPr b="0" lang="zh-CN"/>
              <a:t> (2/2)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595300" y="62876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349" name="Shape 349"/>
          <p:cNvSpPr/>
          <p:nvPr/>
        </p:nvSpPr>
        <p:spPr>
          <a:xfrm>
            <a:off x="5073625" y="6337975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5419975" y="5404500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怎麼知道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熱量?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979350" y="1359575"/>
            <a:ext cx="2057400" cy="248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有營養標示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容易查熱量</a:t>
            </a:r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9477" l="0" r="0" t="34836"/>
          <a:stretch/>
        </p:blipFill>
        <p:spPr>
          <a:xfrm>
            <a:off x="3691000" y="529399"/>
            <a:ext cx="3288349" cy="325559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/>
          <p:nvPr/>
        </p:nvSpPr>
        <p:spPr>
          <a:xfrm>
            <a:off x="3545625" y="2117575"/>
            <a:ext cx="1303200" cy="33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5570625" y="661750"/>
            <a:ext cx="2266800" cy="1401600"/>
          </a:xfrm>
          <a:prstGeom prst="wedgeRoundRectCallout">
            <a:avLst>
              <a:gd fmla="val -85032" name="adj1"/>
              <a:gd fmla="val 461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29765" l="0" r="62231" t="57475"/>
          <a:stretch/>
        </p:blipFill>
        <p:spPr>
          <a:xfrm>
            <a:off x="5713225" y="799275"/>
            <a:ext cx="1975901" cy="11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 b="0" l="13128" r="18955" t="0"/>
          <a:stretch/>
        </p:blipFill>
        <p:spPr>
          <a:xfrm>
            <a:off x="3724662" y="3956400"/>
            <a:ext cx="1694675" cy="25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>
            <p:ph idx="1" type="body"/>
          </p:nvPr>
        </p:nvSpPr>
        <p:spPr>
          <a:xfrm>
            <a:off x="5426250" y="3785000"/>
            <a:ext cx="3610500" cy="248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沒有營養標示的食物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要怎麼看？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尋找飲食熱量表</a:t>
            </a:r>
            <a:r>
              <a:rPr b="0" lang="zh-CN"/>
              <a:t> (1/3)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>
            <p:ph idx="3" type="subTitle"/>
          </p:nvPr>
        </p:nvSpPr>
        <p:spPr>
          <a:xfrm>
            <a:off x="311700" y="1304250"/>
            <a:ext cx="41880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A.「飲食熱量表」工作表</a:t>
            </a:r>
          </a:p>
        </p:txBody>
      </p:sp>
      <p:sp>
        <p:nvSpPr>
          <p:cNvPr id="372" name="Shape 372"/>
          <p:cNvSpPr txBox="1"/>
          <p:nvPr>
            <p:ph idx="4" type="subTitle"/>
          </p:nvPr>
        </p:nvSpPr>
        <p:spPr>
          <a:xfrm>
            <a:off x="4832400" y="1304250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B.工具列&gt;尋找與取代</a:t>
            </a: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0" l="0" r="0" t="8113"/>
          <a:stretch/>
        </p:blipFill>
        <p:spPr>
          <a:xfrm>
            <a:off x="0" y="2346149"/>
            <a:ext cx="9143999" cy="46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5482725" y="6362025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5829075" y="5428550"/>
            <a:ext cx="732300" cy="637200"/>
          </a:xfrm>
          <a:prstGeom prst="wedgeEllipseCallout">
            <a:avLst>
              <a:gd fmla="val -9713" name="adj1"/>
              <a:gd fmla="val 106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376" name="Shape 376"/>
          <p:cNvSpPr/>
          <p:nvPr/>
        </p:nvSpPr>
        <p:spPr>
          <a:xfrm>
            <a:off x="4861575" y="2475825"/>
            <a:ext cx="6210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4100100" y="2829725"/>
            <a:ext cx="732300" cy="637200"/>
          </a:xfrm>
          <a:prstGeom prst="wedgeEllipseCallout">
            <a:avLst>
              <a:gd fmla="val 72433" name="adj1"/>
              <a:gd fmla="val -6735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8595300" y="62876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尋找飲食熱量表</a:t>
            </a:r>
            <a:r>
              <a:rPr b="0" lang="zh-CN"/>
              <a:t> (2/3)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87" name="Shape 38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C.搜尋「玉米」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D.尋找全部</a:t>
            </a:r>
          </a:p>
        </p:txBody>
      </p:sp>
      <p:sp>
        <p:nvSpPr>
          <p:cNvPr id="388" name="Shape 388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E.選擇要看的食物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F.關閉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25" y="2568800"/>
            <a:ext cx="4010025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/>
          <p:nvPr/>
        </p:nvSpPr>
        <p:spPr>
          <a:xfrm>
            <a:off x="477600" y="3220050"/>
            <a:ext cx="6774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365350" y="2568800"/>
            <a:ext cx="732300" cy="637200"/>
          </a:xfrm>
          <a:prstGeom prst="wedgeEllipseCallout">
            <a:avLst>
              <a:gd fmla="val -82005" name="adj1"/>
              <a:gd fmla="val 6045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392" name="Shape 392"/>
          <p:cNvSpPr/>
          <p:nvPr/>
        </p:nvSpPr>
        <p:spPr>
          <a:xfrm>
            <a:off x="3148600" y="3424600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1895600" y="3314950"/>
            <a:ext cx="732300" cy="637200"/>
          </a:xfrm>
          <a:prstGeom prst="wedgeEllipseCallout">
            <a:avLst>
              <a:gd fmla="val 106821" name="adj1"/>
              <a:gd fmla="val 132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001" y="2568799"/>
            <a:ext cx="3704697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/>
          <p:nvPr/>
        </p:nvSpPr>
        <p:spPr>
          <a:xfrm>
            <a:off x="5097725" y="3749450"/>
            <a:ext cx="2602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7432200" y="5494025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5720775" y="4373525"/>
            <a:ext cx="732300" cy="637200"/>
          </a:xfrm>
          <a:prstGeom prst="wedgeEllipseCallout">
            <a:avLst>
              <a:gd fmla="val 10003" name="adj1"/>
              <a:gd fmla="val -924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  <p:sp>
        <p:nvSpPr>
          <p:cNvPr id="398" name="Shape 398"/>
          <p:cNvSpPr/>
          <p:nvPr/>
        </p:nvSpPr>
        <p:spPr>
          <a:xfrm>
            <a:off x="6274225" y="5379375"/>
            <a:ext cx="732300" cy="637200"/>
          </a:xfrm>
          <a:prstGeom prst="wedgeEllipseCallout">
            <a:avLst>
              <a:gd fmla="val 85580" name="adj1"/>
              <a:gd fmla="val -29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 b="0" l="0" r="28810" t="0"/>
          <a:stretch/>
        </p:blipFill>
        <p:spPr>
          <a:xfrm>
            <a:off x="3572996" y="2568800"/>
            <a:ext cx="5571004" cy="42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 尋找飲食熱量表</a:t>
            </a:r>
            <a:r>
              <a:rPr b="0" lang="zh-CN"/>
              <a:t> (3/3)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408" name="Shape 40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G.關閉</a:t>
            </a:r>
          </a:p>
        </p:txBody>
      </p:sp>
      <p:sp>
        <p:nvSpPr>
          <p:cNvPr id="409" name="Shape 40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H.找到對應熱量</a:t>
            </a:r>
          </a:p>
        </p:txBody>
      </p:sp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25" y="2568800"/>
            <a:ext cx="4010025" cy="3752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11" name="Shape 411"/>
          <p:cNvSpPr/>
          <p:nvPr/>
        </p:nvSpPr>
        <p:spPr>
          <a:xfrm>
            <a:off x="3220800" y="5771575"/>
            <a:ext cx="9180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8042875" y="3892275"/>
            <a:ext cx="732300" cy="637200"/>
          </a:xfrm>
          <a:prstGeom prst="wedgeEllipseCallout">
            <a:avLst>
              <a:gd fmla="val 46146" name="adj1"/>
              <a:gd fmla="val 1170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</a:p>
        </p:txBody>
      </p:sp>
      <p:sp>
        <p:nvSpPr>
          <p:cNvPr id="413" name="Shape 413"/>
          <p:cNvSpPr/>
          <p:nvPr/>
        </p:nvSpPr>
        <p:spPr>
          <a:xfrm>
            <a:off x="3148600" y="3424600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1794900" y="5454800"/>
            <a:ext cx="732300" cy="637200"/>
          </a:xfrm>
          <a:prstGeom prst="wedgeEllipseCallout">
            <a:avLst>
              <a:gd fmla="val 106821" name="adj1"/>
              <a:gd fmla="val 132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</a:p>
        </p:txBody>
      </p:sp>
      <p:sp>
        <p:nvSpPr>
          <p:cNvPr id="415" name="Shape 415"/>
          <p:cNvSpPr/>
          <p:nvPr/>
        </p:nvSpPr>
        <p:spPr>
          <a:xfrm>
            <a:off x="4832400" y="5109025"/>
            <a:ext cx="4147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chemeClr val="lt1"/>
                </a:solidFill>
              </a:rPr>
              <a:t>練習</a:t>
            </a:r>
          </a:p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chemeClr val="lt1"/>
                </a:solidFill>
              </a:rPr>
              <a:t>減肥記錄表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3667025" y="421100"/>
            <a:ext cx="5165100" cy="567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請試著照前面投影片的第1-2步今天早餐吃了「牛奶布丁」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請輸入到熱量記錄表裡面吧</a:t>
            </a:r>
          </a:p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 b="0" l="0" r="11878" t="0"/>
          <a:stretch/>
        </p:blipFill>
        <p:spPr>
          <a:xfrm>
            <a:off x="3785425" y="2096637"/>
            <a:ext cx="4928275" cy="4343412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24" name="Shape 424"/>
          <p:cNvSpPr/>
          <p:nvPr/>
        </p:nvSpPr>
        <p:spPr>
          <a:xfrm>
            <a:off x="4833025" y="4399150"/>
            <a:ext cx="1163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8099825" y="4233100"/>
            <a:ext cx="732300" cy="750000"/>
          </a:xfrm>
          <a:prstGeom prst="ellipse">
            <a:avLst/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598100" y="701121"/>
            <a:ext cx="8222100" cy="1118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開啟LibreOffice</a:t>
            </a: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66" y="2670050"/>
            <a:ext cx="1725750" cy="20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950" y="2228512"/>
            <a:ext cx="50863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79850" y="4841500"/>
            <a:ext cx="33291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在桌面/USB隨身碟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中開啟LibreOfficePortable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資料夾</a:t>
            </a:r>
          </a:p>
        </p:txBody>
      </p:sp>
      <p:sp>
        <p:nvSpPr>
          <p:cNvPr id="200" name="Shape 200"/>
          <p:cNvSpPr/>
          <p:nvPr/>
        </p:nvSpPr>
        <p:spPr>
          <a:xfrm rot="-2085">
            <a:off x="2435149" y="3386175"/>
            <a:ext cx="989100" cy="69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773650" y="4080375"/>
            <a:ext cx="1891500" cy="4179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3585400" y="5071100"/>
            <a:ext cx="4771200" cy="1263900"/>
          </a:xfrm>
          <a:prstGeom prst="wedgeRoundRectCallout">
            <a:avLst>
              <a:gd fmla="val 12262" name="adj1"/>
              <a:gd fmla="val -8923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latin typeface="Impact"/>
                <a:ea typeface="Impact"/>
                <a:cs typeface="Impact"/>
                <a:sym typeface="Impact"/>
              </a:rPr>
              <a:t>開啟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800">
                <a:latin typeface="Impact"/>
                <a:ea typeface="Impact"/>
                <a:cs typeface="Impact"/>
                <a:sym typeface="Impact"/>
              </a:rPr>
              <a:t>LibreOfficeCalcPortable.exe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265500" y="716650"/>
            <a:ext cx="4045200" cy="208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減肥記錄表</a:t>
            </a:r>
          </a:p>
        </p:txBody>
      </p:sp>
      <p:sp>
        <p:nvSpPr>
          <p:cNvPr id="431" name="Shape 43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433" name="Shape 433"/>
          <p:cNvSpPr txBox="1"/>
          <p:nvPr>
            <p:ph idx="1" type="subTitle"/>
          </p:nvPr>
        </p:nvSpPr>
        <p:spPr>
          <a:xfrm>
            <a:off x="265500" y="2873851"/>
            <a:ext cx="4045200" cy="16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會用了!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806724"/>
            <a:ext cx="3837000" cy="3662582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35" name="Shape 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7" y="3691999"/>
            <a:ext cx="4543817" cy="3165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/>
          <p:nvPr/>
        </p:nvSpPr>
        <p:spPr>
          <a:xfrm>
            <a:off x="3753850" y="5892500"/>
            <a:ext cx="2933100" cy="770100"/>
          </a:xfrm>
          <a:prstGeom prst="wedgeRoundRectCallout">
            <a:avLst>
              <a:gd fmla="val -52208" name="adj1"/>
              <a:gd fmla="val -86979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/>
              <a:t>我快可以換褲子了!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訂購單</a:t>
            </a:r>
          </a:p>
        </p:txBody>
      </p:sp>
      <p:sp>
        <p:nvSpPr>
          <p:cNvPr id="442" name="Shape 44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2</a:t>
            </a:r>
          </a:p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444" name="Shape 444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zh-CN"/>
              <a:t>公式</a:t>
            </a:r>
            <a:r>
              <a:rPr lang="zh-CN">
                <a:solidFill>
                  <a:schemeClr val="lt1"/>
                </a:solidFill>
              </a:rPr>
              <a:t>練習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zh-CN">
                <a:solidFill>
                  <a:schemeClr val="lt1"/>
                </a:solidFill>
              </a:rPr>
              <a:t>小數點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AutoNum type="arabicPeriod"/>
            </a:pPr>
            <a:r>
              <a:rPr lang="zh-CN">
                <a:solidFill>
                  <a:schemeClr val="lt1"/>
                </a:solidFill>
              </a:rPr>
              <a:t>貨幣格式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00" y="2453159"/>
            <a:ext cx="5034500" cy="370539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開啟檔案</a:t>
            </a:r>
          </a:p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53" name="Shape 45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按下「開啟」</a:t>
            </a:r>
          </a:p>
        </p:txBody>
      </p:sp>
      <p:sp>
        <p:nvSpPr>
          <p:cNvPr id="454" name="Shape 454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選擇桌面的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「訂購單.ods」</a:t>
            </a: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179250" y="3366750"/>
            <a:ext cx="8691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7542975" y="280560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460" name="Shape 460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392" y="0"/>
            <a:ext cx="615461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>
            <p:ph type="title"/>
          </p:nvPr>
        </p:nvSpPr>
        <p:spPr>
          <a:xfrm>
            <a:off x="311700" y="685225"/>
            <a:ext cx="26778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訂購單</a:t>
            </a:r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311700" y="1639975"/>
            <a:ext cx="25998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A.公司資訊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B.訂單資訊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C.訂購品項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D.發票與交貨</a:t>
            </a:r>
          </a:p>
        </p:txBody>
      </p:sp>
      <p:sp>
        <p:nvSpPr>
          <p:cNvPr id="468" name="Shape 4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469" name="Shape 469"/>
          <p:cNvSpPr/>
          <p:nvPr/>
        </p:nvSpPr>
        <p:spPr>
          <a:xfrm>
            <a:off x="3111200" y="1754525"/>
            <a:ext cx="1027800" cy="88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3258950" y="771775"/>
            <a:ext cx="732300" cy="637200"/>
          </a:xfrm>
          <a:prstGeom prst="wedgeEllipseCallout">
            <a:avLst>
              <a:gd fmla="val -492" name="adj1"/>
              <a:gd fmla="val 8945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471" name="Shape 471"/>
          <p:cNvSpPr/>
          <p:nvPr/>
        </p:nvSpPr>
        <p:spPr>
          <a:xfrm>
            <a:off x="5637850" y="1754525"/>
            <a:ext cx="1027800" cy="88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3111200" y="2873450"/>
            <a:ext cx="5383200" cy="2601000"/>
          </a:xfrm>
          <a:prstGeom prst="roundRect">
            <a:avLst>
              <a:gd fmla="val 7129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3111200" y="5474450"/>
            <a:ext cx="5383200" cy="810300"/>
          </a:xfrm>
          <a:prstGeom prst="roundRect">
            <a:avLst>
              <a:gd fmla="val 2585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6820300" y="1002775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475" name="Shape 475"/>
          <p:cNvSpPr/>
          <p:nvPr/>
        </p:nvSpPr>
        <p:spPr>
          <a:xfrm>
            <a:off x="3991250" y="3214175"/>
            <a:ext cx="732300" cy="637200"/>
          </a:xfrm>
          <a:prstGeom prst="wedgeEllipseCallout">
            <a:avLst>
              <a:gd fmla="val -70917" name="adj1"/>
              <a:gd fmla="val 3092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476" name="Shape 476"/>
          <p:cNvSpPr/>
          <p:nvPr/>
        </p:nvSpPr>
        <p:spPr>
          <a:xfrm>
            <a:off x="4205850" y="5379850"/>
            <a:ext cx="732300" cy="637200"/>
          </a:xfrm>
          <a:prstGeom prst="wedgeEllipseCallout">
            <a:avLst>
              <a:gd fmla="val -73935" name="adj1"/>
              <a:gd fmla="val 3280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小計要自己計算嗎？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計算是電腦的工作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人腦應該是來享樂的</a:t>
            </a:r>
          </a:p>
        </p:txBody>
      </p:sp>
      <p:sp>
        <p:nvSpPr>
          <p:cNvPr id="483" name="Shape 4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484" name="Shape 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685225"/>
            <a:ext cx="4928275" cy="3736320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85" name="Shape 485"/>
          <p:cNvSpPr/>
          <p:nvPr/>
        </p:nvSpPr>
        <p:spPr>
          <a:xfrm>
            <a:off x="7526950" y="4205275"/>
            <a:ext cx="732300" cy="637200"/>
          </a:xfrm>
          <a:prstGeom prst="wedgeEllipseCallout">
            <a:avLst>
              <a:gd fmla="val -37840" name="adj1"/>
              <a:gd fmla="val -1095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812" y="2568799"/>
            <a:ext cx="4647170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公式計算</a:t>
            </a:r>
            <a:r>
              <a:rPr b="0" lang="zh-CN"/>
              <a:t> (1/2)</a:t>
            </a:r>
          </a:p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94" name="Shape 494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A.先釐清要計算什麼</a:t>
            </a:r>
          </a:p>
        </p:txBody>
      </p:sp>
      <p:sp>
        <p:nvSpPr>
          <p:cNvPr id="495" name="Shape 495"/>
          <p:cNvSpPr/>
          <p:nvPr/>
        </p:nvSpPr>
        <p:spPr>
          <a:xfrm>
            <a:off x="4092500" y="5406200"/>
            <a:ext cx="6780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3432375" y="5963275"/>
            <a:ext cx="1127700" cy="637200"/>
          </a:xfrm>
          <a:prstGeom prst="wedgeRoundRectCallout">
            <a:avLst>
              <a:gd fmla="val 36120" name="adj1"/>
              <a:gd fmla="val -9399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E10</a:t>
            </a:r>
          </a:p>
        </p:txBody>
      </p:sp>
      <p:sp>
        <p:nvSpPr>
          <p:cNvPr id="497" name="Shape 497"/>
          <p:cNvSpPr/>
          <p:nvPr/>
        </p:nvSpPr>
        <p:spPr>
          <a:xfrm>
            <a:off x="4782550" y="5406200"/>
            <a:ext cx="6093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5403900" y="5406200"/>
            <a:ext cx="10602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5201025" y="5963275"/>
            <a:ext cx="1127700" cy="637200"/>
          </a:xfrm>
          <a:prstGeom prst="wedgeRoundRectCallout">
            <a:avLst>
              <a:gd fmla="val -46032" name="adj1"/>
              <a:gd fmla="val -9211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F10</a:t>
            </a:r>
          </a:p>
        </p:txBody>
      </p:sp>
      <p:sp>
        <p:nvSpPr>
          <p:cNvPr id="500" name="Shape 500"/>
          <p:cNvSpPr/>
          <p:nvPr/>
        </p:nvSpPr>
        <p:spPr>
          <a:xfrm>
            <a:off x="6464100" y="3252573"/>
            <a:ext cx="2516100" cy="1347600"/>
          </a:xfrm>
          <a:prstGeom prst="wedgeRoundRectCallout">
            <a:avLst>
              <a:gd fmla="val -55863" name="adj1"/>
              <a:gd fmla="val 10891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結果計算: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=E10*F10</a:t>
            </a:r>
          </a:p>
        </p:txBody>
      </p:sp>
      <p:sp>
        <p:nvSpPr>
          <p:cNvPr id="501" name="Shape 501"/>
          <p:cNvSpPr/>
          <p:nvPr/>
        </p:nvSpPr>
        <p:spPr>
          <a:xfrm>
            <a:off x="4560075" y="5942875"/>
            <a:ext cx="678000" cy="678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B.輸入公式: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    =E10*F10 </a:t>
            </a:r>
          </a:p>
        </p:txBody>
      </p:sp>
      <p:sp>
        <p:nvSpPr>
          <p:cNvPr id="508" name="Shape 50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公式計算</a:t>
            </a:r>
            <a:r>
              <a:rPr b="0" lang="zh-CN"/>
              <a:t> (2/2)</a:t>
            </a:r>
          </a:p>
        </p:txBody>
      </p:sp>
      <p:sp>
        <p:nvSpPr>
          <p:cNvPr id="509" name="Shape 5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37" y="2568814"/>
            <a:ext cx="5398119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3104150" y="5237750"/>
            <a:ext cx="2132700" cy="54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 txBox="1"/>
          <p:nvPr>
            <p:ph idx="2" type="body"/>
          </p:nvPr>
        </p:nvSpPr>
        <p:spPr>
          <a:xfrm>
            <a:off x="5670850" y="2568798"/>
            <a:ext cx="31614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 txBox="1"/>
          <p:nvPr>
            <p:ph idx="4" type="subTitle"/>
          </p:nvPr>
        </p:nvSpPr>
        <p:spPr>
          <a:xfrm>
            <a:off x="5670850" y="1495525"/>
            <a:ext cx="31614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</a:t>
            </a:r>
          </a:p>
        </p:txBody>
      </p:sp>
      <p:sp>
        <p:nvSpPr>
          <p:cNvPr id="514" name="Shape 514"/>
          <p:cNvSpPr/>
          <p:nvPr/>
        </p:nvSpPr>
        <p:spPr>
          <a:xfrm>
            <a:off x="4594450" y="4251300"/>
            <a:ext cx="732300" cy="637200"/>
          </a:xfrm>
          <a:prstGeom prst="wedgeEllipseCallout">
            <a:avLst>
              <a:gd fmla="val -36635" name="adj1"/>
              <a:gd fmla="val 1004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515" name="Shape 515"/>
          <p:cNvSpPr/>
          <p:nvPr/>
        </p:nvSpPr>
        <p:spPr>
          <a:xfrm>
            <a:off x="2834698" y="1864450"/>
            <a:ext cx="1476900" cy="5904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800"/>
              <a:t>Enter</a:t>
            </a:r>
          </a:p>
        </p:txBody>
      </p:sp>
      <p:pic>
        <p:nvPicPr>
          <p:cNvPr id="516" name="Shape 5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0425" y="3411225"/>
            <a:ext cx="25622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複製公式</a:t>
            </a:r>
          </a:p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568800"/>
            <a:ext cx="4356794" cy="42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/>
              <a:t>A.選取要複製公式的儲存格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G10:G24</a:t>
            </a:r>
          </a:p>
        </p:txBody>
      </p:sp>
      <p:sp>
        <p:nvSpPr>
          <p:cNvPr id="527" name="Shape 527"/>
          <p:cNvSpPr txBox="1"/>
          <p:nvPr>
            <p:ph idx="4" type="subTitle"/>
          </p:nvPr>
        </p:nvSpPr>
        <p:spPr>
          <a:xfrm>
            <a:off x="4644200" y="1495525"/>
            <a:ext cx="41880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B.複製公式</a:t>
            </a:r>
          </a:p>
          <a:p>
            <a:pPr lvl="0">
              <a:spcBef>
                <a:spcPts val="0"/>
              </a:spcBef>
              <a:buNone/>
            </a:pPr>
            <a:r>
              <a:rPr lang="zh-CN" sz="2400"/>
              <a:t>選單&gt;工作表&gt;填滿儲存格&gt;下</a:t>
            </a:r>
          </a:p>
        </p:txBody>
      </p:sp>
      <p:sp>
        <p:nvSpPr>
          <p:cNvPr id="528" name="Shape 528"/>
          <p:cNvSpPr/>
          <p:nvPr/>
        </p:nvSpPr>
        <p:spPr>
          <a:xfrm>
            <a:off x="3236500" y="4154925"/>
            <a:ext cx="806100" cy="240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9" name="Shape 529"/>
          <p:cNvPicPr preferRelativeResize="0"/>
          <p:nvPr/>
        </p:nvPicPr>
        <p:blipFill rotWithShape="1">
          <a:blip r:embed="rId4">
            <a:alphaModFix/>
          </a:blip>
          <a:srcRect b="14244" l="0" r="0" t="0"/>
          <a:stretch/>
        </p:blipFill>
        <p:spPr>
          <a:xfrm>
            <a:off x="5074987" y="2537299"/>
            <a:ext cx="3514725" cy="43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/>
          <p:nvPr/>
        </p:nvSpPr>
        <p:spPr>
          <a:xfrm>
            <a:off x="5271600" y="2711125"/>
            <a:ext cx="6780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5464100" y="5779100"/>
            <a:ext cx="9969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7389175" y="5718950"/>
            <a:ext cx="996900" cy="31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2308450" y="6031850"/>
            <a:ext cx="732300" cy="637200"/>
          </a:xfrm>
          <a:prstGeom prst="wedgeEllipseCallout">
            <a:avLst>
              <a:gd fmla="val 101376" name="adj1"/>
              <a:gd fmla="val 22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534" name="Shape 534"/>
          <p:cNvSpPr/>
          <p:nvPr/>
        </p:nvSpPr>
        <p:spPr>
          <a:xfrm>
            <a:off x="7770775" y="4612125"/>
            <a:ext cx="732300" cy="637200"/>
          </a:xfrm>
          <a:prstGeom prst="wedgeEllipseCallout">
            <a:avLst>
              <a:gd fmla="val -36635" name="adj1"/>
              <a:gd fmla="val 1004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362062"/>
            <a:ext cx="5019675" cy="54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>
            <p:ph type="title"/>
          </p:nvPr>
        </p:nvSpPr>
        <p:spPr>
          <a:xfrm>
            <a:off x="311700" y="55176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合計 </a:t>
            </a:r>
          </a:p>
        </p:txBody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43" name="Shape 543"/>
          <p:cNvSpPr txBox="1"/>
          <p:nvPr>
            <p:ph idx="2" type="body"/>
          </p:nvPr>
        </p:nvSpPr>
        <p:spPr>
          <a:xfrm>
            <a:off x="5101400" y="1639975"/>
            <a:ext cx="37308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A.選取合計儲存格 G25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B.工具列 &gt; Σ (小計)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C.接受</a:t>
            </a:r>
          </a:p>
        </p:txBody>
      </p:sp>
      <p:sp>
        <p:nvSpPr>
          <p:cNvPr id="544" name="Shape 544"/>
          <p:cNvSpPr/>
          <p:nvPr/>
        </p:nvSpPr>
        <p:spPr>
          <a:xfrm>
            <a:off x="3505650" y="6022150"/>
            <a:ext cx="1222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3162700" y="5033350"/>
            <a:ext cx="732300" cy="637200"/>
          </a:xfrm>
          <a:prstGeom prst="wedgeEllipseCallout">
            <a:avLst>
              <a:gd fmla="val 60300" name="adj1"/>
              <a:gd fmla="val 12684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546" name="Shape 546"/>
          <p:cNvSpPr/>
          <p:nvPr/>
        </p:nvSpPr>
        <p:spPr>
          <a:xfrm>
            <a:off x="112750" y="1426075"/>
            <a:ext cx="380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587950" y="724875"/>
            <a:ext cx="732300" cy="637200"/>
          </a:xfrm>
          <a:prstGeom prst="wedgeEllipseCallout">
            <a:avLst>
              <a:gd fmla="val -67855" name="adj1"/>
              <a:gd fmla="val 684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pic>
        <p:nvPicPr>
          <p:cNvPr id="548" name="Shape 5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149" y="3970550"/>
            <a:ext cx="3632149" cy="2121432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/>
          <p:nvPr/>
        </p:nvSpPr>
        <p:spPr>
          <a:xfrm>
            <a:off x="6232800" y="4583625"/>
            <a:ext cx="732300" cy="63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7145150" y="3970550"/>
            <a:ext cx="732300" cy="637200"/>
          </a:xfrm>
          <a:prstGeom prst="wedgeEllipseCallout">
            <a:avLst>
              <a:gd fmla="val -79353" name="adj1"/>
              <a:gd fmla="val 7082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568" y="1962850"/>
            <a:ext cx="4444032" cy="4802975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56" name="Shape 55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訂購單</a:t>
            </a:r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請試著照前面投影片的1-3步</a:t>
            </a:r>
            <a:br>
              <a:rPr lang="zh-CN"/>
            </a:br>
            <a:r>
              <a:rPr lang="zh-CN"/>
              <a:t>完成下圖的表格吧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7005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準備上課最佳視窗配置</a:t>
            </a: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210" name="Shape 210"/>
          <p:cNvSpPr/>
          <p:nvPr/>
        </p:nvSpPr>
        <p:spPr>
          <a:xfrm>
            <a:off x="2451850" y="5253175"/>
            <a:ext cx="1914000" cy="1119600"/>
          </a:xfrm>
          <a:prstGeom prst="wedgeRoundRectCallout">
            <a:avLst>
              <a:gd fmla="val -73886" name="adj1"/>
              <a:gd fmla="val 61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左邊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投影片</a:t>
            </a:r>
          </a:p>
        </p:txBody>
      </p:sp>
      <p:sp>
        <p:nvSpPr>
          <p:cNvPr id="211" name="Shape 211"/>
          <p:cNvSpPr/>
          <p:nvPr/>
        </p:nvSpPr>
        <p:spPr>
          <a:xfrm>
            <a:off x="4791750" y="5253175"/>
            <a:ext cx="3803700" cy="1119600"/>
          </a:xfrm>
          <a:prstGeom prst="wedgeRoundRectCallout">
            <a:avLst>
              <a:gd fmla="val 23602" name="adj1"/>
              <a:gd fmla="val -9611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右邊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LibreOffice Calc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4874" y="685237"/>
            <a:ext cx="1914000" cy="211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5%營業稅</a:t>
            </a: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66" name="Shape 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338" y="2568775"/>
            <a:ext cx="5849335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CN"/>
              <a:t>5%營業稅 = 合計(G25) * 0.05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請在G26輸入 =G25*0.05</a:t>
            </a:r>
          </a:p>
        </p:txBody>
      </p:sp>
      <p:sp>
        <p:nvSpPr>
          <p:cNvPr id="568" name="Shape 568"/>
          <p:cNvSpPr/>
          <p:nvPr/>
        </p:nvSpPr>
        <p:spPr>
          <a:xfrm>
            <a:off x="5815750" y="4716375"/>
            <a:ext cx="1547700" cy="53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5147900" y="3890350"/>
            <a:ext cx="732300" cy="637200"/>
          </a:xfrm>
          <a:prstGeom prst="wedgeEllipseCallout">
            <a:avLst>
              <a:gd fmla="val 66872" name="adj1"/>
              <a:gd fmla="val 985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5" name="Shape 575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zh-CN"/>
              <a:t>總計 = 合計(G25) + 5%營業稅(G26)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請在G27輸入 =G25+G26</a:t>
            </a:r>
          </a:p>
        </p:txBody>
      </p:sp>
      <p:sp>
        <p:nvSpPr>
          <p:cNvPr id="576" name="Shape 57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 總計</a:t>
            </a:r>
          </a:p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78" name="Shape 5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225" y="2568800"/>
            <a:ext cx="4841559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Shape 579"/>
          <p:cNvSpPr/>
          <p:nvPr/>
        </p:nvSpPr>
        <p:spPr>
          <a:xfrm>
            <a:off x="5582650" y="5185625"/>
            <a:ext cx="1191000" cy="53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4777225" y="4359600"/>
            <a:ext cx="732300" cy="637200"/>
          </a:xfrm>
          <a:prstGeom prst="wedgeEllipseCallout">
            <a:avLst>
              <a:gd fmla="val 66872" name="adj1"/>
              <a:gd fmla="val 985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要怎麼四捨五入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拿掉小數點呢？</a:t>
            </a:r>
          </a:p>
        </p:txBody>
      </p:sp>
      <p:sp>
        <p:nvSpPr>
          <p:cNvPr id="586" name="Shape 58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數字怪怪的</a:t>
            </a:r>
          </a:p>
        </p:txBody>
      </p:sp>
      <p:sp>
        <p:nvSpPr>
          <p:cNvPr id="587" name="Shape 5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588" name="Shape 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1601200"/>
            <a:ext cx="4928274" cy="293887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/>
          <p:nvPr/>
        </p:nvSpPr>
        <p:spPr>
          <a:xfrm>
            <a:off x="7122675" y="3044025"/>
            <a:ext cx="1191300" cy="878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</a:t>
            </a:r>
          </a:p>
        </p:txBody>
      </p:sp>
      <p:sp>
        <p:nvSpPr>
          <p:cNvPr id="596" name="Shape 59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 刪除小數點</a:t>
            </a:r>
          </a:p>
        </p:txBody>
      </p:sp>
      <p:sp>
        <p:nvSpPr>
          <p:cNvPr id="597" name="Shape 5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98" name="Shape 59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B.工具列 &gt; 刪除小數點</a:t>
            </a:r>
          </a:p>
        </p:txBody>
      </p:sp>
      <p:pic>
        <p:nvPicPr>
          <p:cNvPr id="600" name="Shape 6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39" y="2568800"/>
            <a:ext cx="8257718" cy="42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1179075" y="5213600"/>
            <a:ext cx="1191300" cy="104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7303175" y="3176325"/>
            <a:ext cx="601800" cy="57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2837850" y="5802850"/>
            <a:ext cx="732300" cy="637200"/>
          </a:xfrm>
          <a:prstGeom prst="wedgeEllipseCallout">
            <a:avLst>
              <a:gd fmla="val -108927" name="adj1"/>
              <a:gd fmla="val -71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604" name="Shape 604"/>
          <p:cNvSpPr/>
          <p:nvPr/>
        </p:nvSpPr>
        <p:spPr>
          <a:xfrm>
            <a:off x="6351050" y="3601075"/>
            <a:ext cx="732300" cy="637200"/>
          </a:xfrm>
          <a:prstGeom prst="wedgeEllipseCallout">
            <a:avLst>
              <a:gd fmla="val 89874" name="adj1"/>
              <a:gd fmla="val -467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Shape 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900" y="1449024"/>
            <a:ext cx="5149100" cy="54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7. 格式為貨幣</a:t>
            </a:r>
          </a:p>
        </p:txBody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A.選取G10:G28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B.工具列 &gt; 格式為貨幣</a:t>
            </a:r>
          </a:p>
        </p:txBody>
      </p:sp>
      <p:sp>
        <p:nvSpPr>
          <p:cNvPr id="612" name="Shape 612"/>
          <p:cNvSpPr txBox="1"/>
          <p:nvPr>
            <p:ph idx="2" type="body"/>
          </p:nvPr>
        </p:nvSpPr>
        <p:spPr>
          <a:xfrm>
            <a:off x="48324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 txBox="1"/>
          <p:nvPr>
            <p:ph idx="12" type="sldNum"/>
          </p:nvPr>
        </p:nvSpPr>
        <p:spPr>
          <a:xfrm>
            <a:off x="80619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614" name="Shape 614"/>
          <p:cNvSpPr/>
          <p:nvPr/>
        </p:nvSpPr>
        <p:spPr>
          <a:xfrm>
            <a:off x="4454775" y="2819050"/>
            <a:ext cx="1142700" cy="3939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7609375" y="1687625"/>
            <a:ext cx="548700" cy="49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6118175" y="5802850"/>
            <a:ext cx="732300" cy="637200"/>
          </a:xfrm>
          <a:prstGeom prst="wedgeEllipseCallout">
            <a:avLst>
              <a:gd fmla="val -96699" name="adj1"/>
              <a:gd fmla="val 2369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617" name="Shape 617"/>
          <p:cNvSpPr/>
          <p:nvPr/>
        </p:nvSpPr>
        <p:spPr>
          <a:xfrm>
            <a:off x="6981625" y="2375625"/>
            <a:ext cx="732300" cy="637200"/>
          </a:xfrm>
          <a:prstGeom prst="wedgeEllipseCallout">
            <a:avLst>
              <a:gd fmla="val 55094" name="adj1"/>
              <a:gd fmla="val -848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48" y="2006607"/>
            <a:ext cx="4107675" cy="4759217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23" name="Shape 623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訂購單</a:t>
            </a:r>
          </a:p>
        </p:txBody>
      </p:sp>
      <p:sp>
        <p:nvSpPr>
          <p:cNvPr id="624" name="Shape 6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請試著照前面投影片的4-6步</a:t>
            </a:r>
            <a:br>
              <a:rPr lang="zh-CN"/>
            </a:br>
            <a:r>
              <a:rPr lang="zh-CN"/>
              <a:t>完成下圖的表格吧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b="0" lang="zh-CN" sz="3200"/>
              <a:t>能夠自動計算的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訂購單</a:t>
            </a:r>
          </a:p>
        </p:txBody>
      </p:sp>
      <p:sp>
        <p:nvSpPr>
          <p:cNvPr id="631" name="Shape 63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633" name="Shape 633"/>
          <p:cNvSpPr txBox="1"/>
          <p:nvPr>
            <p:ph idx="1" type="subTitle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完成了！</a:t>
            </a:r>
          </a:p>
        </p:txBody>
      </p:sp>
      <p:pic>
        <p:nvPicPr>
          <p:cNvPr id="634" name="Shape 6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206239"/>
            <a:ext cx="3836999" cy="444561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函式簡介</a:t>
            </a:r>
          </a:p>
        </p:txBody>
      </p:sp>
      <p:sp>
        <p:nvSpPr>
          <p:cNvPr id="640" name="Shape 640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3</a:t>
            </a:r>
          </a:p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42" name="Shape 642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函式是什麼？</a:t>
            </a:r>
          </a:p>
        </p:txBody>
      </p:sp>
      <p:sp>
        <p:nvSpPr>
          <p:cNvPr id="648" name="Shape 6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/>
              <a:t>=</a:t>
            </a:r>
            <a:r>
              <a:rPr lang="zh-CN" sz="3600">
                <a:solidFill>
                  <a:srgbClr val="FF0000"/>
                </a:solidFill>
              </a:rPr>
              <a:t>SUM(</a:t>
            </a:r>
            <a:r>
              <a:rPr lang="zh-CN" sz="3600">
                <a:solidFill>
                  <a:schemeClr val="dk1"/>
                </a:solidFill>
              </a:rPr>
              <a:t>A2:A5</a:t>
            </a:r>
            <a:r>
              <a:rPr lang="zh-CN" sz="3600">
                <a:solidFill>
                  <a:srgbClr val="FF0000"/>
                </a:solidFill>
              </a:rPr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預先定義的一組計算公式。我們可以用函式來進行複雜且大量的計算，省去手動建構公式的麻煩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以 </a:t>
            </a:r>
            <a:r>
              <a:rPr lang="zh-CN">
                <a:solidFill>
                  <a:srgbClr val="FF0000"/>
                </a:solidFill>
              </a:rPr>
              <a:t>英文名字(</a:t>
            </a:r>
            <a:r>
              <a:rPr lang="zh-CN">
                <a:solidFill>
                  <a:schemeClr val="dk1"/>
                </a:solidFill>
              </a:rPr>
              <a:t>參數1,參數2</a:t>
            </a:r>
            <a:r>
              <a:rPr lang="zh-CN">
                <a:solidFill>
                  <a:srgbClr val="FF0000"/>
                </a:solidFill>
              </a:rPr>
              <a:t>)</a:t>
            </a:r>
            <a:r>
              <a:rPr lang="zh-CN"/>
              <a:t> 來顯示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函式用法都很特別，需要參考三種資訊：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zh-CN"/>
              <a:t>語法</a:t>
            </a:r>
            <a:r>
              <a:rPr lang="zh-CN"/>
              <a:t>：SUM(number_1; number_2; ... number_30)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zh-CN"/>
              <a:t>描述</a:t>
            </a:r>
            <a:r>
              <a:rPr lang="zh-CN"/>
              <a:t>：將某一儲存格範圍中的所有數字相加。</a:t>
            </a:r>
          </a:p>
          <a:p>
            <a:pPr indent="-228600" lvl="1" marL="914400">
              <a:spcBef>
                <a:spcPts val="0"/>
              </a:spcBef>
            </a:pPr>
            <a:r>
              <a:rPr b="1" lang="zh-CN"/>
              <a:t>範例</a:t>
            </a:r>
            <a:r>
              <a:rPr lang="zh-CN"/>
              <a:t>：=SUM(A2:A5) 將儲存格範圍A2:A5的數字加總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 b="0" l="0" r="53135" t="0"/>
          <a:stretch/>
        </p:blipFill>
        <p:spPr>
          <a:xfrm>
            <a:off x="6017429" y="1639825"/>
            <a:ext cx="3126574" cy="521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函式分類</a:t>
            </a:r>
          </a:p>
        </p:txBody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x="311700" y="1639975"/>
            <a:ext cx="26784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資料庫</a:t>
            </a:r>
            <a:r>
              <a:rPr lang="zh-CN" sz="2000"/>
              <a:t>:資料集合的處理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zh-CN">
                <a:solidFill>
                  <a:srgbClr val="FF0000"/>
                </a:solidFill>
              </a:rPr>
              <a:t>日期和時間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財務</a:t>
            </a:r>
            <a:r>
              <a:rPr lang="zh-CN" sz="2000"/>
              <a:t>:會計相關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資訊</a:t>
            </a:r>
            <a:r>
              <a:rPr lang="zh-CN" sz="2000"/>
              <a:t>:電腦資訊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zh-CN">
                <a:solidFill>
                  <a:srgbClr val="FF0000"/>
                </a:solidFill>
              </a:rPr>
              <a:t>邏輯</a:t>
            </a:r>
            <a:r>
              <a:rPr lang="zh-CN" sz="2000">
                <a:solidFill>
                  <a:srgbClr val="000000"/>
                </a:solidFill>
              </a:rPr>
              <a:t>:條件判斷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zh-CN">
                <a:solidFill>
                  <a:srgbClr val="FF0000"/>
                </a:solidFill>
              </a:rPr>
              <a:t>數學</a:t>
            </a:r>
          </a:p>
        </p:txBody>
      </p:sp>
      <p:sp>
        <p:nvSpPr>
          <p:cNvPr id="657" name="Shape 6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58" name="Shape 658"/>
          <p:cNvSpPr txBox="1"/>
          <p:nvPr>
            <p:ph idx="2" type="body"/>
          </p:nvPr>
        </p:nvSpPr>
        <p:spPr>
          <a:xfrm>
            <a:off x="3338936" y="1639975"/>
            <a:ext cx="26784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50000"/>
              </a:lnSpc>
              <a:spcBef>
                <a:spcPts val="0"/>
              </a:spcBef>
              <a:buAutoNum type="arabicPeriod" startAt="7"/>
            </a:pPr>
            <a:r>
              <a:rPr lang="zh-CN"/>
              <a:t>陣列</a:t>
            </a:r>
            <a:r>
              <a:rPr lang="zh-CN" sz="2000"/>
              <a:t>:矩陣處理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AutoNum type="arabicPeriod" startAt="7"/>
            </a:pPr>
            <a:r>
              <a:rPr lang="zh-CN">
                <a:solidFill>
                  <a:srgbClr val="FF0000"/>
                </a:solidFill>
              </a:rPr>
              <a:t>統計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AutoNum type="arabicPeriod" startAt="7"/>
            </a:pPr>
            <a:r>
              <a:rPr lang="zh-CN"/>
              <a:t>試算表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AutoNum type="arabicPeriod" startAt="7"/>
            </a:pPr>
            <a:r>
              <a:rPr lang="zh-CN"/>
              <a:t>文字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AutoNum type="arabicPeriod" startAt="7"/>
            </a:pPr>
            <a:r>
              <a:rPr lang="zh-CN"/>
              <a:t>附加元件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Num Lock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832400" y="1639966"/>
            <a:ext cx="3999900" cy="445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CN"/>
              <a:t>Num Lock燈亮的時候，右邊數字鍵盤才能打數字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zh-CN"/>
              <a:t>可以按Num Lock按鍵來切換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69406" r="0" t="0"/>
          <a:stretch/>
        </p:blipFill>
        <p:spPr>
          <a:xfrm>
            <a:off x="-16993" y="1682025"/>
            <a:ext cx="4657294" cy="517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2262850" y="2254225"/>
            <a:ext cx="506400" cy="6834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756450" y="3028350"/>
            <a:ext cx="655200" cy="6834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19350" y="4776800"/>
            <a:ext cx="2292300" cy="1119600"/>
          </a:xfrm>
          <a:prstGeom prst="wedgeRoundRectCallout">
            <a:avLst>
              <a:gd fmla="val 27922" name="adj1"/>
              <a:gd fmla="val -13270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切換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Num Lock燈</a:t>
            </a:r>
          </a:p>
        </p:txBody>
      </p:sp>
      <p:sp>
        <p:nvSpPr>
          <p:cNvPr id="225" name="Shape 225"/>
          <p:cNvSpPr/>
          <p:nvPr/>
        </p:nvSpPr>
        <p:spPr>
          <a:xfrm>
            <a:off x="933100" y="609975"/>
            <a:ext cx="1994700" cy="1119600"/>
          </a:xfrm>
          <a:prstGeom prst="wedgeRoundRectCallout">
            <a:avLst>
              <a:gd fmla="val 26117" name="adj1"/>
              <a:gd fmla="val 8558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有亮才能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打數字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常用函式: 數學</a:t>
            </a:r>
            <a:r>
              <a:rPr b="0" lang="zh-CN"/>
              <a:t> (1/2)</a:t>
            </a:r>
          </a:p>
        </p:txBody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ABS(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將數值轉換成絕對值 (也就是沒有負號的數值)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ROUND(</a:t>
            </a:r>
            <a:r>
              <a:rPr b="1" lang="zh-CN">
                <a:solidFill>
                  <a:schemeClr val="dk1"/>
                </a:solidFill>
              </a:rPr>
              <a:t>儲存格,數字N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將數值四捨五入到第N位數</a:t>
            </a:r>
          </a:p>
          <a:p>
            <a:pPr indent="-228600" lvl="0" marL="45720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INT(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將數值的小數位數，無條件捨去，留下整數部份</a:t>
            </a:r>
          </a:p>
        </p:txBody>
      </p:sp>
      <p:sp>
        <p:nvSpPr>
          <p:cNvPr id="665" name="Shape 6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常用函式: 數學</a:t>
            </a:r>
            <a:r>
              <a:rPr b="0" lang="zh-CN"/>
              <a:t> (2/2)</a:t>
            </a:r>
          </a:p>
        </p:txBody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MOD(</a:t>
            </a:r>
            <a:r>
              <a:rPr b="1" lang="zh-CN">
                <a:solidFill>
                  <a:schemeClr val="dk1"/>
                </a:solidFill>
              </a:rPr>
              <a:t>被除數,除數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求得兩數值相除後的餘數，如果除數為0，將傳回錯誤訊息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SQRT(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傳回「平方根」值</a:t>
            </a:r>
          </a:p>
        </p:txBody>
      </p:sp>
      <p:sp>
        <p:nvSpPr>
          <p:cNvPr id="672" name="Shape 6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常用函式: 日期</a:t>
            </a:r>
          </a:p>
        </p:txBody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NOW()</a:t>
            </a:r>
            <a:br>
              <a:rPr lang="zh-CN"/>
            </a:br>
            <a:r>
              <a:rPr lang="zh-CN"/>
              <a:t>顯示目前電腦系統的日期與時間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TODAY()</a:t>
            </a:r>
            <a:br>
              <a:rPr lang="zh-CN"/>
            </a:br>
            <a:r>
              <a:rPr lang="zh-CN"/>
              <a:t>顯示今天的日期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DAY(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擷取日期資料中，年月日裡面的"日數" 數值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MONTH(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擷取日期資料中，年月日裡面的"月份" 數值</a:t>
            </a:r>
          </a:p>
          <a:p>
            <a:pPr indent="-228600" lvl="0" marL="45720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YEAR(</a:t>
            </a:r>
            <a:r>
              <a:rPr b="1" lang="zh-CN">
                <a:solidFill>
                  <a:schemeClr val="dk1"/>
                </a:solidFill>
              </a:rPr>
              <a:t>儲存格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擷取日期資料中，年月日裡面的"年份" 數值</a:t>
            </a:r>
          </a:p>
        </p:txBody>
      </p:sp>
      <p:sp>
        <p:nvSpPr>
          <p:cNvPr id="679" name="Shape 6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常用函式: 統計</a:t>
            </a:r>
            <a:r>
              <a:rPr b="0" lang="zh-CN"/>
              <a:t> (1/2)</a:t>
            </a:r>
          </a:p>
        </p:txBody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AVERAGE(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計算儲存格範圍的平均值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RANK(</a:t>
            </a:r>
            <a:r>
              <a:rPr b="1" lang="zh-CN">
                <a:solidFill>
                  <a:schemeClr val="dk1"/>
                </a:solidFill>
              </a:rPr>
              <a:t>目標儲存格,參考儲存格範圍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數字傳回在某數列中的順序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MAX(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求得某儲存格範圍的最大值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MIX(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求得某儲存格範圍的最小值</a:t>
            </a:r>
          </a:p>
        </p:txBody>
      </p:sp>
      <p:sp>
        <p:nvSpPr>
          <p:cNvPr id="686" name="Shape 6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常用函式: 統計</a:t>
            </a:r>
            <a:r>
              <a:rPr b="0" lang="zh-CN"/>
              <a:t> (2/2)</a:t>
            </a:r>
          </a:p>
        </p:txBody>
      </p:sp>
      <p:sp>
        <p:nvSpPr>
          <p:cNvPr id="692" name="Shape 692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COUNT(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求得某儲存格範圍中，包含數字的儲存格數目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LARGE(</a:t>
            </a:r>
            <a:r>
              <a:rPr b="1" lang="zh-CN">
                <a:solidFill>
                  <a:schemeClr val="dk1"/>
                </a:solidFill>
              </a:rPr>
              <a:t>儲存格1:儲存格2,N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求得某儲存格範圍第N大的數值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SMALL(</a:t>
            </a:r>
            <a:r>
              <a:rPr b="1" lang="zh-CN">
                <a:solidFill>
                  <a:schemeClr val="dk1"/>
                </a:solidFill>
              </a:rPr>
              <a:t>儲存格1:儲存格2,N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求得某儲存格範圍第N小的數值</a:t>
            </a:r>
          </a:p>
        </p:txBody>
      </p:sp>
      <p:sp>
        <p:nvSpPr>
          <p:cNvPr id="693" name="Shape 6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Shape 698"/>
          <p:cNvPicPr preferRelativeResize="0"/>
          <p:nvPr/>
        </p:nvPicPr>
        <p:blipFill rotWithShape="1">
          <a:blip r:embed="rId3">
            <a:alphaModFix/>
          </a:blip>
          <a:srcRect b="23669" l="0" r="0" t="0"/>
          <a:stretch/>
        </p:blipFill>
        <p:spPr>
          <a:xfrm>
            <a:off x="0" y="3094000"/>
            <a:ext cx="9143999" cy="37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Shape 69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查詢函式</a:t>
            </a:r>
          </a:p>
        </p:txBody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/>
              <a:t>課程網頁 </a:t>
            </a:r>
            <a:r>
              <a:rPr lang="zh-CN" u="sng">
                <a:solidFill>
                  <a:schemeClr val="hlink"/>
                </a:solidFill>
                <a:hlinkClick r:id="rId4"/>
              </a:rPr>
              <a:t>http://j.mp/nou104calc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1" name="Shape 701"/>
          <p:cNvSpPr txBox="1"/>
          <p:nvPr>
            <p:ph idx="12" type="sldNum"/>
          </p:nvPr>
        </p:nvSpPr>
        <p:spPr>
          <a:xfrm>
            <a:off x="8214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702" name="Shape 702"/>
          <p:cNvSpPr txBox="1"/>
          <p:nvPr/>
        </p:nvSpPr>
        <p:spPr>
          <a:xfrm>
            <a:off x="3642400" y="2312475"/>
            <a:ext cx="2838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CN" sz="3600" u="sng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函式查詢</a:t>
            </a:r>
          </a:p>
        </p:txBody>
      </p:sp>
      <p:pic>
        <p:nvPicPr>
          <p:cNvPr id="703" name="Shape 7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9675" y="2341262"/>
            <a:ext cx="752725" cy="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/>
          <p:nvPr/>
        </p:nvSpPr>
        <p:spPr>
          <a:xfrm>
            <a:off x="641250" y="3773675"/>
            <a:ext cx="400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506325" y="2924700"/>
            <a:ext cx="1428900" cy="637200"/>
          </a:xfrm>
          <a:prstGeom prst="wedgeRoundRectCallout">
            <a:avLst>
              <a:gd fmla="val -24312" name="adj1"/>
              <a:gd fmla="val 8910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搜尋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成績單：函式</a:t>
            </a:r>
          </a:p>
        </p:txBody>
      </p:sp>
      <p:sp>
        <p:nvSpPr>
          <p:cNvPr id="711" name="Shape 7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12" name="Shape 71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4-1</a:t>
            </a:r>
          </a:p>
        </p:txBody>
      </p:sp>
      <p:sp>
        <p:nvSpPr>
          <p:cNvPr id="713" name="Shape 713"/>
          <p:cNvSpPr txBox="1"/>
          <p:nvPr>
            <p:ph idx="2" type="subTitle"/>
          </p:nvPr>
        </p:nvSpPr>
        <p:spPr>
          <a:xfrm>
            <a:off x="2431475" y="3988200"/>
            <a:ext cx="31275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填入資料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2. 計算總分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3. 複製公式</a:t>
            </a:r>
          </a:p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chemeClr val="lt1"/>
                </a:solidFill>
              </a:rPr>
              <a:t>4. 計算名次</a:t>
            </a:r>
          </a:p>
          <a:p>
            <a:pPr lvl="0">
              <a:spcBef>
                <a:spcPts val="0"/>
              </a:spcBef>
              <a:buNone/>
            </a:pPr>
            <a:r>
              <a:rPr lang="zh-CN">
                <a:solidFill>
                  <a:schemeClr val="lt1"/>
                </a:solidFill>
              </a:rPr>
              <a:t>5. 複製公式</a:t>
            </a:r>
          </a:p>
        </p:txBody>
      </p:sp>
      <p:sp>
        <p:nvSpPr>
          <p:cNvPr id="714" name="Shape 714"/>
          <p:cNvSpPr/>
          <p:nvPr/>
        </p:nvSpPr>
        <p:spPr>
          <a:xfrm rot="1135064">
            <a:off x="4212901" y="1363044"/>
            <a:ext cx="2825943" cy="947765"/>
          </a:xfrm>
          <a:prstGeom prst="wedgeRoundRectCallout">
            <a:avLst>
              <a:gd fmla="val -27619" name="adj1"/>
              <a:gd fmla="val 94735" name="adj2"/>
              <a:gd fmla="val 0" name="adj3"/>
            </a:avLst>
          </a:prstGeom>
          <a:solidFill>
            <a:srgbClr val="FFFF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500"/>
              <a:t>不是落點分析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500"/>
              <a:t>是「</a:t>
            </a:r>
            <a:r>
              <a:rPr b="1" lang="zh-CN" sz="2500">
                <a:solidFill>
                  <a:srgbClr val="FF0000"/>
                </a:solidFill>
              </a:rPr>
              <a:t>弱點分析</a:t>
            </a:r>
            <a:r>
              <a:rPr lang="zh-CN" sz="2500"/>
              <a:t>」</a:t>
            </a:r>
          </a:p>
        </p:txBody>
      </p:sp>
      <p:sp>
        <p:nvSpPr>
          <p:cNvPr id="715" name="Shape 715"/>
          <p:cNvSpPr txBox="1"/>
          <p:nvPr>
            <p:ph idx="2" type="subTitle"/>
          </p:nvPr>
        </p:nvSpPr>
        <p:spPr>
          <a:xfrm>
            <a:off x="5510100" y="3988200"/>
            <a:ext cx="31275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 計算最高分數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7. 計算平均分數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8. 計算最低分數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9. 複製公式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Shape 7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650" y="2461802"/>
            <a:ext cx="5034500" cy="3705372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開啟檔案</a:t>
            </a:r>
          </a:p>
        </p:txBody>
      </p:sp>
      <p:sp>
        <p:nvSpPr>
          <p:cNvPr id="722" name="Shape 72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24" name="Shape 72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按下「開啟」</a:t>
            </a:r>
          </a:p>
        </p:txBody>
      </p:sp>
      <p:sp>
        <p:nvSpPr>
          <p:cNvPr id="725" name="Shape 725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選擇桌面的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「成績單.ods」</a:t>
            </a:r>
          </a:p>
        </p:txBody>
      </p:sp>
      <p:pic>
        <p:nvPicPr>
          <p:cNvPr id="726" name="Shape 726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Shape 727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6179250" y="3366750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7048225" y="272955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731" name="Shape 731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填入資料</a:t>
            </a:r>
          </a:p>
        </p:txBody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8" name="Shape 7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39" name="Shape 739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請在列21輸入您或兒女的名字，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以及各科成績(最高100分)</a:t>
            </a:r>
          </a:p>
        </p:txBody>
      </p:sp>
      <p:pic>
        <p:nvPicPr>
          <p:cNvPr id="740" name="Shape 7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12" y="2568800"/>
            <a:ext cx="8158382" cy="42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Shape 741"/>
          <p:cNvSpPr/>
          <p:nvPr/>
        </p:nvSpPr>
        <p:spPr>
          <a:xfrm>
            <a:off x="492825" y="5516825"/>
            <a:ext cx="7367700" cy="358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計算總分</a:t>
            </a:r>
          </a:p>
        </p:txBody>
      </p:sp>
      <p:sp>
        <p:nvSpPr>
          <p:cNvPr id="747" name="Shape 74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50" name="Shape 75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A.選取儲存格G2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B.∑小計</a:t>
            </a:r>
          </a:p>
        </p:txBody>
      </p:sp>
      <p:sp>
        <p:nvSpPr>
          <p:cNvPr id="751" name="Shape 75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C.接受</a:t>
            </a:r>
          </a:p>
        </p:txBody>
      </p:sp>
      <p:pic>
        <p:nvPicPr>
          <p:cNvPr id="752" name="Shape 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50" y="2568787"/>
            <a:ext cx="383857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/>
          <p:nvPr/>
        </p:nvSpPr>
        <p:spPr>
          <a:xfrm>
            <a:off x="2852025" y="4479450"/>
            <a:ext cx="1276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1968725" y="3814500"/>
            <a:ext cx="482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5" name="Shape 7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99" y="2568799"/>
            <a:ext cx="3999900" cy="3740398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Shape 756"/>
          <p:cNvSpPr/>
          <p:nvPr/>
        </p:nvSpPr>
        <p:spPr>
          <a:xfrm>
            <a:off x="6591000" y="3754950"/>
            <a:ext cx="482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3634125" y="3535650"/>
            <a:ext cx="732300" cy="637200"/>
          </a:xfrm>
          <a:prstGeom prst="wedgeEllipseCallout">
            <a:avLst>
              <a:gd fmla="val -33965" name="adj1"/>
              <a:gd fmla="val 10537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758" name="Shape 758"/>
          <p:cNvSpPr/>
          <p:nvPr/>
        </p:nvSpPr>
        <p:spPr>
          <a:xfrm>
            <a:off x="1629325" y="2940175"/>
            <a:ext cx="732300" cy="637200"/>
          </a:xfrm>
          <a:prstGeom prst="wedgeEllipseCallout">
            <a:avLst>
              <a:gd fmla="val 29735" name="adj1"/>
              <a:gd fmla="val 991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759" name="Shape 759"/>
          <p:cNvSpPr/>
          <p:nvPr/>
        </p:nvSpPr>
        <p:spPr>
          <a:xfrm>
            <a:off x="6591000" y="2940175"/>
            <a:ext cx="732300" cy="637200"/>
          </a:xfrm>
          <a:prstGeom prst="wedgeEllipseCallout">
            <a:avLst>
              <a:gd fmla="val -20316" name="adj1"/>
              <a:gd fmla="val 8045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授課大綱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639825"/>
            <a:ext cx="49392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減肥記錄表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訂購單</a:t>
            </a: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5189550" y="1639825"/>
            <a:ext cx="35538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 startAt="3"/>
            </a:pPr>
            <a:r>
              <a:rPr lang="zh-CN"/>
              <a:t>函式簡介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 startAt="3"/>
            </a:pPr>
            <a:r>
              <a:rPr lang="zh-CN"/>
              <a:t>成績單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/>
              <a:t>函式</a:t>
            </a: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/>
              <a:t>進階圖表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3. 複製公式</a:t>
            </a:r>
          </a:p>
        </p:txBody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</a:t>
            </a:r>
            <a:br>
              <a:rPr lang="zh-CN"/>
            </a:br>
            <a:r>
              <a:rPr lang="zh-CN"/>
              <a:t>  G2:G21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B.選單列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&gt; 工作表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 &gt; 填滿儲存格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  &gt; 下</a:t>
            </a:r>
          </a:p>
        </p:txBody>
      </p:sp>
      <p:pic>
        <p:nvPicPr>
          <p:cNvPr id="766" name="Shape 7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707" y="0"/>
            <a:ext cx="58782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/>
          <p:nvPr/>
        </p:nvSpPr>
        <p:spPr>
          <a:xfrm>
            <a:off x="4575300" y="1859325"/>
            <a:ext cx="1151400" cy="449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8" name="Shape 768"/>
          <p:cNvSpPr/>
          <p:nvPr/>
        </p:nvSpPr>
        <p:spPr>
          <a:xfrm>
            <a:off x="5637250" y="258050"/>
            <a:ext cx="7146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5964750" y="3287550"/>
            <a:ext cx="7146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0" name="Shape 770"/>
          <p:cNvSpPr/>
          <p:nvPr/>
        </p:nvSpPr>
        <p:spPr>
          <a:xfrm>
            <a:off x="7642025" y="3287550"/>
            <a:ext cx="11115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5838700" y="5714625"/>
            <a:ext cx="732300" cy="637200"/>
          </a:xfrm>
          <a:prstGeom prst="wedgeEllipseCallout">
            <a:avLst>
              <a:gd fmla="val -80220" name="adj1"/>
              <a:gd fmla="val 1729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772" name="Shape 772"/>
          <p:cNvSpPr/>
          <p:nvPr/>
        </p:nvSpPr>
        <p:spPr>
          <a:xfrm>
            <a:off x="8250425" y="2419600"/>
            <a:ext cx="732300" cy="637200"/>
          </a:xfrm>
          <a:prstGeom prst="wedgeEllipseCallout">
            <a:avLst>
              <a:gd fmla="val -15168" name="adj1"/>
              <a:gd fmla="val 780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773" name="Shape 7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779" name="Shape 779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請試著照前面投影片的1-3步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780" name="Shape 780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</a:p>
        </p:txBody>
      </p:sp>
      <p:pic>
        <p:nvPicPr>
          <p:cNvPr id="781" name="Shape 7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28" y="2282100"/>
            <a:ext cx="3583299" cy="41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總分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是會算了...</a:t>
            </a:r>
          </a:p>
        </p:txBody>
      </p:sp>
      <p:sp>
        <p:nvSpPr>
          <p:cNvPr id="787" name="Shape 787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我到底是第幾名呢？</a:t>
            </a:r>
          </a:p>
        </p:txBody>
      </p:sp>
      <p:sp>
        <p:nvSpPr>
          <p:cNvPr id="788" name="Shape 7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789" name="Shape 7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685225"/>
            <a:ext cx="5165100" cy="45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名次函式: RANK</a:t>
            </a:r>
          </a:p>
        </p:txBody>
      </p:sp>
      <p:sp>
        <p:nvSpPr>
          <p:cNvPr id="795" name="Shape 795"/>
          <p:cNvSpPr txBox="1"/>
          <p:nvPr>
            <p:ph idx="1" type="body"/>
          </p:nvPr>
        </p:nvSpPr>
        <p:spPr>
          <a:xfrm>
            <a:off x="311700" y="14112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3600">
                <a:solidFill>
                  <a:srgbClr val="FF0000"/>
                </a:solidFill>
              </a:rPr>
              <a:t>RANK(</a:t>
            </a:r>
            <a:r>
              <a:rPr b="1" lang="zh-CN" sz="3600">
                <a:solidFill>
                  <a:schemeClr val="dk1"/>
                </a:solidFill>
              </a:rPr>
              <a:t>number, ref, order</a:t>
            </a:r>
            <a:r>
              <a:rPr b="1" lang="zh-CN" sz="3600">
                <a:solidFill>
                  <a:srgbClr val="FF0000"/>
                </a:solidFill>
              </a:rPr>
              <a:t>)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CN"/>
              <a:t>傳回範例中數字的排序位置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Number是要決定其排列等級的數值。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Ref是樣本中資料的矩陣或範圍。</a:t>
            </a:r>
          </a:p>
          <a:p>
            <a:pPr indent="-228600" lvl="0" marL="457200">
              <a:spcBef>
                <a:spcPts val="0"/>
              </a:spcBef>
            </a:pPr>
            <a:r>
              <a:rPr lang="zh-CN"/>
              <a:t>Order (選擇性) 為序列順序。0 表示從陣列的最後一個項目降序排列至第一個項目 (此為預設值)，1 表示從範圍的第一個項目升序排列至最後一個項目。</a:t>
            </a:r>
          </a:p>
        </p:txBody>
      </p:sp>
      <p:sp>
        <p:nvSpPr>
          <p:cNvPr id="796" name="Shape 7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pic>
        <p:nvPicPr>
          <p:cNvPr id="797" name="Shape 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950" y="547427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統計函式</a:t>
            </a:r>
          </a:p>
        </p:txBody>
      </p:sp>
      <p:sp>
        <p:nvSpPr>
          <p:cNvPr id="803" name="Shape 803"/>
          <p:cNvSpPr txBox="1"/>
          <p:nvPr>
            <p:ph idx="1" type="body"/>
          </p:nvPr>
        </p:nvSpPr>
        <p:spPr>
          <a:xfrm>
            <a:off x="311700" y="1441358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RANK(</a:t>
            </a:r>
            <a:r>
              <a:rPr b="1" lang="zh-CN">
                <a:solidFill>
                  <a:schemeClr val="dk1"/>
                </a:solidFill>
              </a:rPr>
              <a:t>目標儲存格,參考儲存格範圍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數字傳回在某數列中的順序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AVERAGE(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計算儲存格範圍的平均值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MAX(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求得某儲存格範圍的最大值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zh-CN">
                <a:solidFill>
                  <a:srgbClr val="FF0000"/>
                </a:solidFill>
              </a:rPr>
              <a:t>MIX(</a:t>
            </a:r>
            <a:r>
              <a:rPr b="1" lang="zh-CN">
                <a:solidFill>
                  <a:schemeClr val="dk1"/>
                </a:solidFill>
              </a:rPr>
              <a:t>儲存格1:儲存格2</a:t>
            </a:r>
            <a:r>
              <a:rPr b="1" lang="zh-CN">
                <a:solidFill>
                  <a:srgbClr val="FF0000"/>
                </a:solidFill>
              </a:rPr>
              <a:t>)</a:t>
            </a:r>
            <a:br>
              <a:rPr lang="zh-CN"/>
            </a:br>
            <a:r>
              <a:rPr lang="zh-CN"/>
              <a:t>求得某儲存格範圍的最小值</a:t>
            </a:r>
          </a:p>
        </p:txBody>
      </p:sp>
      <p:sp>
        <p:nvSpPr>
          <p:cNvPr id="804" name="Shape 80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type="title"/>
          </p:nvPr>
        </p:nvSpPr>
        <p:spPr>
          <a:xfrm>
            <a:off x="311700" y="4566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RANK的參數</a:t>
            </a:r>
          </a:p>
        </p:txBody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A.目標儲存格 </a:t>
            </a:r>
            <a:r>
              <a:rPr lang="zh-CN">
                <a:solidFill>
                  <a:schemeClr val="dk1"/>
                </a:solidFill>
              </a:rPr>
              <a:t>G2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B.參考儲存格範圍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G2:G21 &gt; </a:t>
            </a:r>
            <a:r>
              <a:rPr lang="zh-CN">
                <a:solidFill>
                  <a:schemeClr val="dk1"/>
                </a:solidFill>
              </a:rPr>
              <a:t>$G$2:$G$21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($表示鎖定參照)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公式：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RANK(</a:t>
            </a:r>
            <a:r>
              <a:rPr b="1" lang="zh-CN">
                <a:solidFill>
                  <a:schemeClr val="dk1"/>
                </a:solidFill>
              </a:rPr>
              <a:t>G2,$G$2:$G$21</a:t>
            </a:r>
            <a:r>
              <a:rPr b="1" lang="zh-CN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11" name="Shape 8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812" name="Shape 8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550" y="1179775"/>
            <a:ext cx="447675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/>
          <p:nvPr/>
        </p:nvSpPr>
        <p:spPr>
          <a:xfrm>
            <a:off x="6431225" y="3007200"/>
            <a:ext cx="923100" cy="266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5441700" y="5287850"/>
            <a:ext cx="732300" cy="637200"/>
          </a:xfrm>
          <a:prstGeom prst="wedgeEllipseCallout">
            <a:avLst>
              <a:gd fmla="val 109521" name="adj1"/>
              <a:gd fmla="val -20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815" name="Shape 815"/>
          <p:cNvSpPr/>
          <p:nvPr/>
        </p:nvSpPr>
        <p:spPr>
          <a:xfrm>
            <a:off x="6431225" y="3007200"/>
            <a:ext cx="923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5441700" y="2866225"/>
            <a:ext cx="732300" cy="637200"/>
          </a:xfrm>
          <a:prstGeom prst="wedgeEllipseCallout">
            <a:avLst>
              <a:gd fmla="val 97324" name="adj1"/>
              <a:gd fmla="val -295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Shape 821"/>
          <p:cNvPicPr preferRelativeResize="0"/>
          <p:nvPr/>
        </p:nvPicPr>
        <p:blipFill rotWithShape="1">
          <a:blip r:embed="rId3">
            <a:alphaModFix/>
          </a:blip>
          <a:srcRect b="0" l="0" r="11213" t="0"/>
          <a:stretch/>
        </p:blipFill>
        <p:spPr>
          <a:xfrm>
            <a:off x="4832400" y="2623174"/>
            <a:ext cx="4311599" cy="4234824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Shape 82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計算名次</a:t>
            </a:r>
          </a:p>
        </p:txBody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825" name="Shape 82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A.編輯儲存格H2</a:t>
            </a:r>
          </a:p>
        </p:txBody>
      </p:sp>
      <p:sp>
        <p:nvSpPr>
          <p:cNvPr id="826" name="Shape 82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RANK(</a:t>
            </a:r>
            <a:r>
              <a:rPr lang="zh-CN">
                <a:solidFill>
                  <a:schemeClr val="dk1"/>
                </a:solidFill>
              </a:rPr>
              <a:t>G2,$G$2:$G$21</a:t>
            </a:r>
            <a:r>
              <a:rPr lang="zh-CN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27" name="Shape 827"/>
          <p:cNvPicPr preferRelativeResize="0"/>
          <p:nvPr/>
        </p:nvPicPr>
        <p:blipFill rotWithShape="1">
          <a:blip r:embed="rId4">
            <a:alphaModFix/>
          </a:blip>
          <a:srcRect b="12518" l="0" r="0" t="0"/>
          <a:stretch/>
        </p:blipFill>
        <p:spPr>
          <a:xfrm>
            <a:off x="297125" y="2541575"/>
            <a:ext cx="4029075" cy="43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/>
          <p:nvPr/>
        </p:nvSpPr>
        <p:spPr>
          <a:xfrm>
            <a:off x="2730575" y="4503200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/>
        </p:nvSpPr>
        <p:spPr>
          <a:xfrm>
            <a:off x="6936725" y="4253700"/>
            <a:ext cx="20472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1945500" y="36165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831" name="Shape 831"/>
          <p:cNvSpPr/>
          <p:nvPr/>
        </p:nvSpPr>
        <p:spPr>
          <a:xfrm>
            <a:off x="8251625" y="3283500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Shape 8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446" y="0"/>
            <a:ext cx="56715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Shape 837"/>
          <p:cNvSpPr txBox="1"/>
          <p:nvPr>
            <p:ph type="title"/>
          </p:nvPr>
        </p:nvSpPr>
        <p:spPr>
          <a:xfrm>
            <a:off x="311700" y="685225"/>
            <a:ext cx="31608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5. 複製公式</a:t>
            </a:r>
          </a:p>
        </p:txBody>
      </p:sp>
      <p:sp>
        <p:nvSpPr>
          <p:cNvPr id="838" name="Shape 83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</a:t>
            </a:r>
            <a:br>
              <a:rPr lang="zh-CN"/>
            </a:br>
            <a:r>
              <a:rPr lang="zh-CN"/>
              <a:t>  H2:H21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B.選單列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&gt; 工作表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 &gt; 填滿儲存格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  &gt; 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840" name="Shape 840"/>
          <p:cNvSpPr/>
          <p:nvPr/>
        </p:nvSpPr>
        <p:spPr>
          <a:xfrm>
            <a:off x="4664625" y="1412700"/>
            <a:ext cx="972600" cy="411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5756350" y="258050"/>
            <a:ext cx="5955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6064000" y="3208150"/>
            <a:ext cx="714600" cy="28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7642025" y="3211350"/>
            <a:ext cx="1111500" cy="222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5094325" y="5635225"/>
            <a:ext cx="732300" cy="637200"/>
          </a:xfrm>
          <a:prstGeom prst="wedgeEllipseCallout">
            <a:avLst>
              <a:gd fmla="val -40912" name="adj1"/>
              <a:gd fmla="val -9329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845" name="Shape 845"/>
          <p:cNvSpPr/>
          <p:nvPr/>
        </p:nvSpPr>
        <p:spPr>
          <a:xfrm>
            <a:off x="8250425" y="2343400"/>
            <a:ext cx="732300" cy="637200"/>
          </a:xfrm>
          <a:prstGeom prst="wedgeEllipseCallout">
            <a:avLst>
              <a:gd fmla="val -15168" name="adj1"/>
              <a:gd fmla="val 780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Shape 8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23" y="2107142"/>
            <a:ext cx="3583300" cy="4332907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Shape 8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請試著照前面投影片的4-5步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853" name="Shape 853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Shape 8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111" y="1179774"/>
            <a:ext cx="4695887" cy="56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Shape 859"/>
          <p:cNvSpPr txBox="1"/>
          <p:nvPr>
            <p:ph type="title"/>
          </p:nvPr>
        </p:nvSpPr>
        <p:spPr>
          <a:xfrm>
            <a:off x="311700" y="4566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MAX, AVERAGE, MIN的參數</a:t>
            </a:r>
          </a:p>
        </p:txBody>
      </p:sp>
      <p:sp>
        <p:nvSpPr>
          <p:cNvPr id="860" name="Shape 86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A.儲存格範圍 </a:t>
            </a:r>
            <a:r>
              <a:rPr lang="zh-CN">
                <a:solidFill>
                  <a:schemeClr val="dk1"/>
                </a:solidFill>
              </a:rPr>
              <a:t>B2:B21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公式：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MAX(</a:t>
            </a:r>
            <a:r>
              <a:rPr b="1" lang="zh-CN">
                <a:solidFill>
                  <a:schemeClr val="dk1"/>
                </a:solidFill>
              </a:rPr>
              <a:t>B2:B21</a:t>
            </a:r>
            <a:r>
              <a:rPr b="1" lang="zh-CN">
                <a:solidFill>
                  <a:srgbClr val="FF0000"/>
                </a:solidFill>
              </a:rPr>
              <a:t>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AVERAGE(</a:t>
            </a:r>
            <a:r>
              <a:rPr b="1" lang="zh-CN">
                <a:solidFill>
                  <a:schemeClr val="dk1"/>
                </a:solidFill>
              </a:rPr>
              <a:t>B2:B21</a:t>
            </a:r>
            <a:r>
              <a:rPr b="1" lang="zh-CN">
                <a:solidFill>
                  <a:srgbClr val="FF0000"/>
                </a:solidFill>
              </a:rPr>
              <a:t>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=</a:t>
            </a:r>
            <a:r>
              <a:rPr b="1" lang="zh-CN">
                <a:solidFill>
                  <a:srgbClr val="FF0000"/>
                </a:solidFill>
              </a:rPr>
              <a:t>MIN(</a:t>
            </a:r>
            <a:r>
              <a:rPr b="1" lang="zh-CN">
                <a:solidFill>
                  <a:schemeClr val="dk1"/>
                </a:solidFill>
              </a:rPr>
              <a:t>B2:B21</a:t>
            </a:r>
            <a:r>
              <a:rPr b="1" lang="zh-CN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61" name="Shape 8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62" name="Shape 862"/>
          <p:cNvSpPr/>
          <p:nvPr/>
        </p:nvSpPr>
        <p:spPr>
          <a:xfrm>
            <a:off x="5437625" y="2661325"/>
            <a:ext cx="861300" cy="312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3" name="Shape 863"/>
          <p:cNvSpPr/>
          <p:nvPr/>
        </p:nvSpPr>
        <p:spPr>
          <a:xfrm>
            <a:off x="6581875" y="5398075"/>
            <a:ext cx="732300" cy="637200"/>
          </a:xfrm>
          <a:prstGeom prst="wedgeEllipseCallout">
            <a:avLst>
              <a:gd fmla="val -97235" name="adj1"/>
              <a:gd fmla="val -87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減肥記錄表</a:t>
            </a:r>
          </a:p>
        </p:txBody>
      </p:sp>
      <p:sp>
        <p:nvSpPr>
          <p:cNvPr id="239" name="Shape 239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1</a:t>
            </a:r>
          </a:p>
        </p:txBody>
      </p:sp>
      <p:sp>
        <p:nvSpPr>
          <p:cNvPr id="240" name="Shape 240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作者：z88487561(糖)</a:t>
            </a:r>
          </a:p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rgbClr val="EA9999"/>
                </a:solidFill>
                <a:hlinkClick r:id="rId3"/>
              </a:rPr>
              <a:t>http://z88487561.pixnet.net/blog</a:t>
            </a:r>
            <a:r>
              <a:rPr lang="zh-CN">
                <a:solidFill>
                  <a:srgbClr val="F4CCCC"/>
                </a:solidFill>
              </a:rPr>
              <a:t> </a:t>
            </a:r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6. 計算最高分數</a:t>
            </a:r>
          </a:p>
        </p:txBody>
      </p:sp>
      <p:sp>
        <p:nvSpPr>
          <p:cNvPr id="869" name="Shape 86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0" name="Shape 87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1" name="Shape 8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72" name="Shape 87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A.編輯儲存格B22</a:t>
            </a:r>
          </a:p>
        </p:txBody>
      </p:sp>
      <p:sp>
        <p:nvSpPr>
          <p:cNvPr id="873" name="Shape 87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MAX(</a:t>
            </a:r>
            <a:r>
              <a:rPr lang="zh-CN">
                <a:solidFill>
                  <a:schemeClr val="dk1"/>
                </a:solidFill>
              </a:rPr>
              <a:t>B2:B21</a:t>
            </a:r>
            <a:r>
              <a:rPr lang="zh-CN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74" name="Shape 874"/>
          <p:cNvPicPr preferRelativeResize="0"/>
          <p:nvPr/>
        </p:nvPicPr>
        <p:blipFill rotWithShape="1">
          <a:blip r:embed="rId3">
            <a:alphaModFix/>
          </a:blip>
          <a:srcRect b="13374" l="0" r="0" t="0"/>
          <a:stretch/>
        </p:blipFill>
        <p:spPr>
          <a:xfrm>
            <a:off x="649525" y="2568798"/>
            <a:ext cx="3324225" cy="3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075" y="2563500"/>
            <a:ext cx="343852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Shape 876"/>
          <p:cNvSpPr/>
          <p:nvPr/>
        </p:nvSpPr>
        <p:spPr>
          <a:xfrm>
            <a:off x="2266025" y="5103550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6676900" y="5053450"/>
            <a:ext cx="15354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1496700" y="42537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879" name="Shape 879"/>
          <p:cNvSpPr/>
          <p:nvPr/>
        </p:nvSpPr>
        <p:spPr>
          <a:xfrm>
            <a:off x="8212300" y="4170137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Shape 8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87" y="2568800"/>
            <a:ext cx="369570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62" y="2563500"/>
            <a:ext cx="328612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Shape 88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7. 計算平均分數</a:t>
            </a:r>
          </a:p>
        </p:txBody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9" name="Shape 88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90" name="Shape 89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A.編輯儲存格B23</a:t>
            </a:r>
          </a:p>
        </p:txBody>
      </p:sp>
      <p:sp>
        <p:nvSpPr>
          <p:cNvPr id="891" name="Shape 89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AVERAGE(</a:t>
            </a:r>
            <a:r>
              <a:rPr lang="zh-CN">
                <a:solidFill>
                  <a:schemeClr val="dk1"/>
                </a:solidFill>
              </a:rPr>
              <a:t>B2:B21</a:t>
            </a:r>
            <a:r>
              <a:rPr lang="zh-CN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92" name="Shape 892"/>
          <p:cNvSpPr/>
          <p:nvPr/>
        </p:nvSpPr>
        <p:spPr>
          <a:xfrm>
            <a:off x="2273900" y="5371525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6558800" y="5321425"/>
            <a:ext cx="19998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1496700" y="44823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895" name="Shape 895"/>
          <p:cNvSpPr/>
          <p:nvPr/>
        </p:nvSpPr>
        <p:spPr>
          <a:xfrm>
            <a:off x="8100000" y="4437837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Shape 9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875" y="2563500"/>
            <a:ext cx="359092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650" y="2573025"/>
            <a:ext cx="3048000" cy="35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Shape 90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8. 計算最低分數</a:t>
            </a:r>
          </a:p>
        </p:txBody>
      </p:sp>
      <p:sp>
        <p:nvSpPr>
          <p:cNvPr id="903" name="Shape 9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904" name="Shape 90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A.編輯儲存格B24</a:t>
            </a:r>
          </a:p>
        </p:txBody>
      </p:sp>
      <p:sp>
        <p:nvSpPr>
          <p:cNvPr id="905" name="Shape 90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B.輸入公式</a:t>
            </a:r>
            <a:br>
              <a:rPr lang="zh-CN"/>
            </a:br>
            <a:r>
              <a:rPr lang="zh-CN"/>
              <a:t>=</a:t>
            </a:r>
            <a:r>
              <a:rPr lang="zh-CN">
                <a:solidFill>
                  <a:srgbClr val="FF0000"/>
                </a:solidFill>
              </a:rPr>
              <a:t>MIN(</a:t>
            </a:r>
            <a:r>
              <a:rPr lang="zh-CN">
                <a:solidFill>
                  <a:schemeClr val="dk1"/>
                </a:solidFill>
              </a:rPr>
              <a:t>B2:B21</a:t>
            </a:r>
            <a:r>
              <a:rPr lang="zh-CN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06" name="Shape 906"/>
          <p:cNvSpPr/>
          <p:nvPr/>
        </p:nvSpPr>
        <p:spPr>
          <a:xfrm>
            <a:off x="2418425" y="5636950"/>
            <a:ext cx="1277100" cy="31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7" name="Shape 907"/>
          <p:cNvSpPr/>
          <p:nvPr/>
        </p:nvSpPr>
        <p:spPr>
          <a:xfrm>
            <a:off x="6600700" y="5586850"/>
            <a:ext cx="15354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1649100" y="4787100"/>
            <a:ext cx="732300" cy="637200"/>
          </a:xfrm>
          <a:prstGeom prst="wedgeEllipseCallout">
            <a:avLst>
              <a:gd fmla="val 62802" name="adj1"/>
              <a:gd fmla="val 7935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909" name="Shape 909"/>
          <p:cNvSpPr/>
          <p:nvPr/>
        </p:nvSpPr>
        <p:spPr>
          <a:xfrm>
            <a:off x="8136100" y="4703537"/>
            <a:ext cx="732300" cy="637200"/>
          </a:xfrm>
          <a:prstGeom prst="wedgeEllipseCallout">
            <a:avLst>
              <a:gd fmla="val -102683" name="adj1"/>
              <a:gd fmla="val 10443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Shape 914"/>
          <p:cNvPicPr preferRelativeResize="0"/>
          <p:nvPr/>
        </p:nvPicPr>
        <p:blipFill rotWithShape="1">
          <a:blip r:embed="rId3">
            <a:alphaModFix/>
          </a:blip>
          <a:srcRect b="14390" l="0" r="0" t="0"/>
          <a:stretch/>
        </p:blipFill>
        <p:spPr>
          <a:xfrm>
            <a:off x="0" y="3138850"/>
            <a:ext cx="9143999" cy="37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Shape 91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9. 複製公式</a:t>
            </a:r>
          </a:p>
        </p:txBody>
      </p:sp>
      <p:sp>
        <p:nvSpPr>
          <p:cNvPr id="916" name="Shape 91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7" name="Shape 91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8" name="Shape 9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19" name="Shape 91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A.選取B22:G24</a:t>
            </a:r>
          </a:p>
        </p:txBody>
      </p:sp>
      <p:sp>
        <p:nvSpPr>
          <p:cNvPr id="920" name="Shape 92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B.選單 &gt; 工作表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&gt; 填滿儲存格 &gt; 右</a:t>
            </a:r>
          </a:p>
        </p:txBody>
      </p:sp>
      <p:sp>
        <p:nvSpPr>
          <p:cNvPr id="921" name="Shape 921"/>
          <p:cNvSpPr/>
          <p:nvPr/>
        </p:nvSpPr>
        <p:spPr>
          <a:xfrm>
            <a:off x="1292475" y="5329875"/>
            <a:ext cx="6667800" cy="81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7655150" y="6036775"/>
            <a:ext cx="732300" cy="637200"/>
          </a:xfrm>
          <a:prstGeom prst="wedgeEllipseCallout">
            <a:avLst>
              <a:gd fmla="val -76065" name="adj1"/>
              <a:gd fmla="val -6322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928" name="Shape 928"/>
          <p:cNvSpPr txBox="1"/>
          <p:nvPr>
            <p:ph idx="1" type="body"/>
          </p:nvPr>
        </p:nvSpPr>
        <p:spPr>
          <a:xfrm>
            <a:off x="3667025" y="1590500"/>
            <a:ext cx="5165100" cy="450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請試著照前面投影片的6-9步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929" name="Shape 929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</a:p>
        </p:txBody>
      </p:sp>
      <p:pic>
        <p:nvPicPr>
          <p:cNvPr id="930" name="Shape 9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149" y="2978125"/>
            <a:ext cx="5453874" cy="25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成績單：進階圖表</a:t>
            </a:r>
          </a:p>
        </p:txBody>
      </p:sp>
      <p:sp>
        <p:nvSpPr>
          <p:cNvPr id="936" name="Shape 9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937" name="Shape 937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4-2</a:t>
            </a:r>
          </a:p>
        </p:txBody>
      </p:sp>
      <p:sp>
        <p:nvSpPr>
          <p:cNvPr id="938" name="Shape 938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10. 建立圖表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11. 格式化資料序列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12. 格式化資料序列「最高分數」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13. 格式化其他資料序列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>
                <a:solidFill>
                  <a:schemeClr val="lt1"/>
                </a:solidFill>
              </a:rPr>
              <a:t>14. 插入資料標籤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Shape 9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9524"/>
            <a:ext cx="9144000" cy="1747456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44" name="Shape 9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2533650"/>
            <a:ext cx="9144000" cy="2201116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45" name="Shape 94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10. 建立圖表</a:t>
            </a:r>
            <a:r>
              <a:rPr b="0" lang="zh-CN"/>
              <a:t> (1/3)</a:t>
            </a:r>
          </a:p>
        </p:txBody>
      </p:sp>
      <p:sp>
        <p:nvSpPr>
          <p:cNvPr id="946" name="Shape 9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47" name="Shape 94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8" name="Shape 94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A.選取儲存格範圍</a:t>
            </a:r>
            <a:br>
              <a:rPr lang="zh-CN"/>
            </a:br>
            <a:r>
              <a:rPr lang="zh-CN"/>
              <a:t>A21:F24</a:t>
            </a:r>
            <a:r>
              <a:rPr b="0" lang="zh-CN" sz="2000"/>
              <a:t> (不包括總分)</a:t>
            </a:r>
          </a:p>
        </p:txBody>
      </p:sp>
      <p:sp>
        <p:nvSpPr>
          <p:cNvPr id="949" name="Shape 949"/>
          <p:cNvSpPr txBox="1"/>
          <p:nvPr>
            <p:ph idx="4" type="subTitle"/>
          </p:nvPr>
        </p:nvSpPr>
        <p:spPr>
          <a:xfrm>
            <a:off x="4637625" y="1495525"/>
            <a:ext cx="43893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B.按著Ctrl鍵</a:t>
            </a:r>
            <a:br>
              <a:rPr lang="zh-CN"/>
            </a:br>
            <a:r>
              <a:rPr lang="zh-CN"/>
              <a:t>加上選取B1:F1</a:t>
            </a:r>
            <a:r>
              <a:rPr b="0" lang="zh-CN" sz="2000"/>
              <a:t>(不包括總分)</a:t>
            </a:r>
          </a:p>
        </p:txBody>
      </p:sp>
      <p:sp>
        <p:nvSpPr>
          <p:cNvPr id="950" name="Shape 950"/>
          <p:cNvSpPr/>
          <p:nvPr/>
        </p:nvSpPr>
        <p:spPr>
          <a:xfrm>
            <a:off x="311700" y="3627175"/>
            <a:ext cx="7079400" cy="1041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/>
        </p:nvSpPr>
        <p:spPr>
          <a:xfrm>
            <a:off x="7559500" y="4011800"/>
            <a:ext cx="732300" cy="637200"/>
          </a:xfrm>
          <a:prstGeom prst="wedgeEllipseCallout">
            <a:avLst>
              <a:gd fmla="val -92189" name="adj1"/>
              <a:gd fmla="val 1253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952" name="Shape 952"/>
          <p:cNvSpPr/>
          <p:nvPr/>
        </p:nvSpPr>
        <p:spPr>
          <a:xfrm>
            <a:off x="1307025" y="5259625"/>
            <a:ext cx="5668200" cy="3750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6927700" y="5549987"/>
            <a:ext cx="732300" cy="637200"/>
          </a:xfrm>
          <a:prstGeom prst="wedgeEllipseCallout">
            <a:avLst>
              <a:gd fmla="val -84661" name="adj1"/>
              <a:gd fmla="val -5744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954" name="Shape 954"/>
          <p:cNvSpPr/>
          <p:nvPr/>
        </p:nvSpPr>
        <p:spPr>
          <a:xfrm rot="5398297">
            <a:off x="4269224" y="4538400"/>
            <a:ext cx="605700" cy="69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10. 建立圖表</a:t>
            </a:r>
            <a:r>
              <a:rPr b="0" lang="zh-CN"/>
              <a:t> (2/3)</a:t>
            </a:r>
          </a:p>
        </p:txBody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1" name="Shape 96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2" name="Shape 9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963" name="Shape 96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C.工具列 &gt; 圖表</a:t>
            </a:r>
          </a:p>
        </p:txBody>
      </p:sp>
      <p:sp>
        <p:nvSpPr>
          <p:cNvPr id="964" name="Shape 96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D. 2.資料範圍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E. 以列表示的資料序列</a:t>
            </a:r>
          </a:p>
        </p:txBody>
      </p:sp>
      <p:pic>
        <p:nvPicPr>
          <p:cNvPr id="965" name="Shape 965"/>
          <p:cNvPicPr preferRelativeResize="0"/>
          <p:nvPr/>
        </p:nvPicPr>
        <p:blipFill rotWithShape="1">
          <a:blip r:embed="rId3">
            <a:alphaModFix/>
          </a:blip>
          <a:srcRect b="0" l="54539" r="0" t="0"/>
          <a:stretch/>
        </p:blipFill>
        <p:spPr>
          <a:xfrm>
            <a:off x="0" y="2568800"/>
            <a:ext cx="4311600" cy="428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Shape 9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873" y="2568798"/>
            <a:ext cx="4748125" cy="288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Shape 967"/>
          <p:cNvSpPr/>
          <p:nvPr/>
        </p:nvSpPr>
        <p:spPr>
          <a:xfrm flipH="1" rot="10800000">
            <a:off x="3118000" y="3102150"/>
            <a:ext cx="385800" cy="3087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2096275" y="3191925"/>
            <a:ext cx="732300" cy="637200"/>
          </a:xfrm>
          <a:prstGeom prst="wedgeEllipseCallout">
            <a:avLst>
              <a:gd fmla="val 79844" name="adj1"/>
              <a:gd fmla="val -282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969" name="Shape 969"/>
          <p:cNvSpPr/>
          <p:nvPr/>
        </p:nvSpPr>
        <p:spPr>
          <a:xfrm flipH="1" rot="10800000">
            <a:off x="4446600" y="3330450"/>
            <a:ext cx="6714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0" name="Shape 970"/>
          <p:cNvSpPr/>
          <p:nvPr/>
        </p:nvSpPr>
        <p:spPr>
          <a:xfrm flipH="1" rot="10800000">
            <a:off x="5871750" y="3243850"/>
            <a:ext cx="13326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3615900" y="3583350"/>
            <a:ext cx="732300" cy="637200"/>
          </a:xfrm>
          <a:prstGeom prst="wedgeEllipseCallout">
            <a:avLst>
              <a:gd fmla="val 71241" name="adj1"/>
              <a:gd fmla="val -6001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972" name="Shape 972"/>
          <p:cNvSpPr/>
          <p:nvPr/>
        </p:nvSpPr>
        <p:spPr>
          <a:xfrm>
            <a:off x="7631500" y="3410850"/>
            <a:ext cx="732300" cy="637200"/>
          </a:xfrm>
          <a:prstGeom prst="wedgeEllipseCallout">
            <a:avLst>
              <a:gd fmla="val -101867" name="adj1"/>
              <a:gd fmla="val -5394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10. 建立圖表</a:t>
            </a:r>
            <a:r>
              <a:rPr b="0" lang="zh-CN"/>
              <a:t> (3/3)</a:t>
            </a:r>
          </a:p>
        </p:txBody>
      </p:sp>
      <p:sp>
        <p:nvSpPr>
          <p:cNvPr id="978" name="Shape 97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9" name="Shape 97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981" name="Shape 98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F. 1.圖表類型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G. 欄與線</a:t>
            </a:r>
          </a:p>
        </p:txBody>
      </p:sp>
      <p:sp>
        <p:nvSpPr>
          <p:cNvPr id="982" name="Shape 98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H. 線條的數目:3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I. 完成</a:t>
            </a:r>
          </a:p>
        </p:txBody>
      </p:sp>
      <p:pic>
        <p:nvPicPr>
          <p:cNvPr id="983" name="Shape 9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475" y="2568800"/>
            <a:ext cx="5793048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Shape 984"/>
          <p:cNvSpPr/>
          <p:nvPr/>
        </p:nvSpPr>
        <p:spPr>
          <a:xfrm flipH="1" rot="10800000">
            <a:off x="1793175" y="3302550"/>
            <a:ext cx="6714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5" name="Shape 985"/>
          <p:cNvSpPr/>
          <p:nvPr/>
        </p:nvSpPr>
        <p:spPr>
          <a:xfrm flipH="1" rot="10800000">
            <a:off x="3517525" y="4719825"/>
            <a:ext cx="8601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6" name="Shape 986"/>
          <p:cNvSpPr/>
          <p:nvPr/>
        </p:nvSpPr>
        <p:spPr>
          <a:xfrm flipH="1" rot="10800000">
            <a:off x="4377625" y="4271025"/>
            <a:ext cx="15276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7" name="Shape 987"/>
          <p:cNvSpPr/>
          <p:nvPr/>
        </p:nvSpPr>
        <p:spPr>
          <a:xfrm flipH="1" rot="10800000">
            <a:off x="5141525" y="5711925"/>
            <a:ext cx="1039200" cy="2529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718375" y="3110400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  <p:sp>
        <p:nvSpPr>
          <p:cNvPr id="989" name="Shape 989"/>
          <p:cNvSpPr/>
          <p:nvPr/>
        </p:nvSpPr>
        <p:spPr>
          <a:xfrm>
            <a:off x="2513575" y="4527675"/>
            <a:ext cx="732300" cy="637200"/>
          </a:xfrm>
          <a:prstGeom prst="wedgeEllipseCallout">
            <a:avLst>
              <a:gd fmla="val 88447" name="adj1"/>
              <a:gd fmla="val 185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</a:p>
        </p:txBody>
      </p:sp>
      <p:sp>
        <p:nvSpPr>
          <p:cNvPr id="990" name="Shape 990"/>
          <p:cNvSpPr/>
          <p:nvPr/>
        </p:nvSpPr>
        <p:spPr>
          <a:xfrm>
            <a:off x="6119750" y="4011800"/>
            <a:ext cx="732300" cy="637200"/>
          </a:xfrm>
          <a:prstGeom prst="wedgeEllipseCallout">
            <a:avLst>
              <a:gd fmla="val -76062" name="adj1"/>
              <a:gd fmla="val 990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</a:p>
        </p:txBody>
      </p:sp>
      <p:sp>
        <p:nvSpPr>
          <p:cNvPr id="991" name="Shape 991"/>
          <p:cNvSpPr/>
          <p:nvPr/>
        </p:nvSpPr>
        <p:spPr>
          <a:xfrm>
            <a:off x="4608000" y="6123375"/>
            <a:ext cx="732300" cy="637200"/>
          </a:xfrm>
          <a:prstGeom prst="wedgeEllipseCallout">
            <a:avLst>
              <a:gd fmla="val 51888" name="adj1"/>
              <a:gd fmla="val -7681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997" name="Shape 997"/>
          <p:cNvSpPr txBox="1"/>
          <p:nvPr>
            <p:ph idx="1" type="body"/>
          </p:nvPr>
        </p:nvSpPr>
        <p:spPr>
          <a:xfrm>
            <a:off x="3667025" y="393675"/>
            <a:ext cx="5165100" cy="569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請試著照前面投影片的10步</a:t>
            </a:r>
            <a:br>
              <a:rPr lang="zh-CN"/>
            </a:br>
            <a:r>
              <a:rPr lang="zh-CN"/>
              <a:t>完成下圖的圖表吧</a:t>
            </a:r>
          </a:p>
        </p:txBody>
      </p:sp>
      <p:sp>
        <p:nvSpPr>
          <p:cNvPr id="998" name="Shape 998"/>
          <p:cNvSpPr txBox="1"/>
          <p:nvPr>
            <p:ph type="title"/>
          </p:nvPr>
        </p:nvSpPr>
        <p:spPr>
          <a:xfrm>
            <a:off x="311700" y="685225"/>
            <a:ext cx="29196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</a:p>
        </p:txBody>
      </p:sp>
      <p:pic>
        <p:nvPicPr>
          <p:cNvPr id="999" name="Shape 9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1" y="1409600"/>
            <a:ext cx="5165100" cy="390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Shape 1000"/>
          <p:cNvSpPr txBox="1"/>
          <p:nvPr>
            <p:ph idx="1" type="body"/>
          </p:nvPr>
        </p:nvSpPr>
        <p:spPr>
          <a:xfrm>
            <a:off x="3667025" y="11655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可是顏色有點醜，怎麼調整？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00" y="2453161"/>
            <a:ext cx="5034500" cy="3705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開啟檔案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50" name="Shape 25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按下「開啟」</a:t>
            </a:r>
          </a:p>
        </p:txBody>
      </p:sp>
      <p:sp>
        <p:nvSpPr>
          <p:cNvPr id="251" name="Shape 251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選擇桌面的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「減肥記錄表.ods」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179250" y="3519150"/>
            <a:ext cx="12210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42975" y="295800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257" name="Shape 257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Shape 10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775" y="2568799"/>
            <a:ext cx="4254224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Shape 100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區分圖表編輯模式</a:t>
            </a:r>
          </a:p>
        </p:txBody>
      </p:sp>
      <p:sp>
        <p:nvSpPr>
          <p:cNvPr id="1007" name="Shape 100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8" name="Shape 10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1009" name="Shape 100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試算表編輯模式</a:t>
            </a:r>
          </a:p>
        </p:txBody>
      </p:sp>
      <p:sp>
        <p:nvSpPr>
          <p:cNvPr id="1010" name="Shape 101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zh-CN"/>
              <a:t>圖表編輯模式</a:t>
            </a:r>
          </a:p>
        </p:txBody>
      </p:sp>
      <p:pic>
        <p:nvPicPr>
          <p:cNvPr id="1011" name="Shape 10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2568800"/>
            <a:ext cx="4254222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Shape 1012"/>
          <p:cNvSpPr/>
          <p:nvPr/>
        </p:nvSpPr>
        <p:spPr>
          <a:xfrm rot="-1587">
            <a:off x="3212474" y="5684825"/>
            <a:ext cx="2599500" cy="92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zh-CN" sz="2400"/>
              <a:t>圖表上點兩下</a:t>
            </a:r>
          </a:p>
        </p:txBody>
      </p:sp>
      <p:sp>
        <p:nvSpPr>
          <p:cNvPr id="1013" name="Shape 1013"/>
          <p:cNvSpPr/>
          <p:nvPr/>
        </p:nvSpPr>
        <p:spPr>
          <a:xfrm rot="-1587">
            <a:off x="3212474" y="3709625"/>
            <a:ext cx="2599500" cy="925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CN" sz="2400"/>
              <a:t>圖表外點一下</a:t>
            </a:r>
          </a:p>
        </p:txBody>
      </p:sp>
      <p:sp>
        <p:nvSpPr>
          <p:cNvPr id="1014" name="Shape 1014"/>
          <p:cNvSpPr/>
          <p:nvPr/>
        </p:nvSpPr>
        <p:spPr>
          <a:xfrm>
            <a:off x="2992000" y="1996700"/>
            <a:ext cx="1586400" cy="572100"/>
          </a:xfrm>
          <a:prstGeom prst="wedgeRoundRectCallout">
            <a:avLst>
              <a:gd fmla="val -47518" name="adj1"/>
              <a:gd fmla="val 11434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工具列多</a:t>
            </a:r>
          </a:p>
        </p:txBody>
      </p:sp>
      <p:sp>
        <p:nvSpPr>
          <p:cNvPr id="1015" name="Shape 1015"/>
          <p:cNvSpPr/>
          <p:nvPr/>
        </p:nvSpPr>
        <p:spPr>
          <a:xfrm>
            <a:off x="4832400" y="1996700"/>
            <a:ext cx="1586400" cy="572100"/>
          </a:xfrm>
          <a:prstGeom prst="wedgeRoundRectCallout">
            <a:avLst>
              <a:gd fmla="val 29045" name="adj1"/>
              <a:gd fmla="val 13773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工具列少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格式化資料序列</a:t>
            </a:r>
            <a:r>
              <a:rPr b="0" lang="zh-CN"/>
              <a:t> (1/2)</a:t>
            </a:r>
          </a:p>
        </p:txBody>
      </p:sp>
      <p:sp>
        <p:nvSpPr>
          <p:cNvPr id="1021" name="Shape 102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2" name="Shape 10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023" name="Shape 102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4" name="Shape 1024"/>
          <p:cNvSpPr txBox="1"/>
          <p:nvPr>
            <p:ph idx="3" type="subTitle"/>
          </p:nvPr>
        </p:nvSpPr>
        <p:spPr>
          <a:xfrm>
            <a:off x="64425" y="1495525"/>
            <a:ext cx="44943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A.工具列 &gt; 選取對象</a:t>
            </a:r>
            <a:br>
              <a:rPr lang="zh-CN"/>
            </a:br>
            <a:r>
              <a:rPr lang="zh-CN"/>
              <a:t>&gt; 資料序列「布丁」</a:t>
            </a:r>
            <a:r>
              <a:rPr b="0" lang="zh-CN" sz="2000"/>
              <a:t>(名字)</a:t>
            </a:r>
          </a:p>
        </p:txBody>
      </p:sp>
      <p:sp>
        <p:nvSpPr>
          <p:cNvPr id="1025" name="Shape 102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B.工具列 &gt; 格式化選取</a:t>
            </a:r>
          </a:p>
        </p:txBody>
      </p:sp>
      <p:pic>
        <p:nvPicPr>
          <p:cNvPr id="1026" name="Shape 10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25" y="2568800"/>
            <a:ext cx="4569943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Shape 1027"/>
          <p:cNvSpPr/>
          <p:nvPr/>
        </p:nvSpPr>
        <p:spPr>
          <a:xfrm flipH="1" rot="10800000">
            <a:off x="3556875" y="3365400"/>
            <a:ext cx="255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8" name="Shape 1028"/>
          <p:cNvSpPr/>
          <p:nvPr/>
        </p:nvSpPr>
        <p:spPr>
          <a:xfrm flipH="1" rot="10800000">
            <a:off x="3501775" y="4829925"/>
            <a:ext cx="14349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9" name="Shape 1029"/>
          <p:cNvSpPr/>
          <p:nvPr/>
        </p:nvSpPr>
        <p:spPr>
          <a:xfrm flipH="1" rot="10800000">
            <a:off x="6114900" y="3365400"/>
            <a:ext cx="42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6914975" y="3198550"/>
            <a:ext cx="732300" cy="637200"/>
          </a:xfrm>
          <a:prstGeom prst="wedgeEllipseCallout">
            <a:avLst>
              <a:gd fmla="val -95412" name="adj1"/>
              <a:gd fmla="val -827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1031" name="Shape 1031"/>
          <p:cNvSpPr/>
          <p:nvPr/>
        </p:nvSpPr>
        <p:spPr>
          <a:xfrm>
            <a:off x="2466325" y="4702425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格式化資料序列</a:t>
            </a:r>
            <a:r>
              <a:rPr b="0" lang="zh-CN"/>
              <a:t> (2/2)</a:t>
            </a:r>
          </a:p>
        </p:txBody>
      </p:sp>
      <p:sp>
        <p:nvSpPr>
          <p:cNvPr id="1037" name="Shape 103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8" name="Shape 103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9" name="Shape 10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40" name="Shape 104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C.面積圖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D.充填:漸層</a:t>
            </a:r>
          </a:p>
        </p:txBody>
      </p:sp>
      <p:sp>
        <p:nvSpPr>
          <p:cNvPr id="1041" name="Shape 104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E.漸層1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F.確定</a:t>
            </a:r>
          </a:p>
        </p:txBody>
      </p:sp>
      <p:pic>
        <p:nvPicPr>
          <p:cNvPr id="1042" name="Shape 10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042" y="2568800"/>
            <a:ext cx="5515919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Shape 1043"/>
          <p:cNvSpPr/>
          <p:nvPr/>
        </p:nvSpPr>
        <p:spPr>
          <a:xfrm flipH="1" rot="10800000">
            <a:off x="2181500" y="2889575"/>
            <a:ext cx="490200" cy="2754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4" name="Shape 1044"/>
          <p:cNvSpPr/>
          <p:nvPr/>
        </p:nvSpPr>
        <p:spPr>
          <a:xfrm flipH="1" rot="10800000">
            <a:off x="2066550" y="3362000"/>
            <a:ext cx="2245200" cy="2754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5" name="Shape 1045"/>
          <p:cNvSpPr/>
          <p:nvPr/>
        </p:nvSpPr>
        <p:spPr>
          <a:xfrm flipH="1" rot="10800000">
            <a:off x="2066550" y="5062725"/>
            <a:ext cx="2114400" cy="2754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6" name="Shape 1046"/>
          <p:cNvSpPr/>
          <p:nvPr/>
        </p:nvSpPr>
        <p:spPr>
          <a:xfrm flipH="1" rot="10800000">
            <a:off x="4661725" y="6369700"/>
            <a:ext cx="849900" cy="3387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7" name="Shape 1047"/>
          <p:cNvSpPr/>
          <p:nvPr/>
        </p:nvSpPr>
        <p:spPr>
          <a:xfrm>
            <a:off x="1034500" y="2568800"/>
            <a:ext cx="732300" cy="637200"/>
          </a:xfrm>
          <a:prstGeom prst="wedgeEllipseCallout">
            <a:avLst>
              <a:gd fmla="val 110863" name="adj1"/>
              <a:gd fmla="val 1394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1048" name="Shape 1048"/>
          <p:cNvSpPr/>
          <p:nvPr/>
        </p:nvSpPr>
        <p:spPr>
          <a:xfrm>
            <a:off x="1081750" y="3237375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1049" name="Shape 1049"/>
          <p:cNvSpPr/>
          <p:nvPr/>
        </p:nvSpPr>
        <p:spPr>
          <a:xfrm>
            <a:off x="1081750" y="495385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  <p:sp>
        <p:nvSpPr>
          <p:cNvPr id="1050" name="Shape 1050"/>
          <p:cNvSpPr/>
          <p:nvPr/>
        </p:nvSpPr>
        <p:spPr>
          <a:xfrm>
            <a:off x="4979225" y="5454800"/>
            <a:ext cx="732300" cy="637200"/>
          </a:xfrm>
          <a:prstGeom prst="wedgeEllipseCallout">
            <a:avLst>
              <a:gd fmla="val -14932" name="adj1"/>
              <a:gd fmla="val 9730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>
            <p:ph idx="1" type="body"/>
          </p:nvPr>
        </p:nvSpPr>
        <p:spPr>
          <a:xfrm>
            <a:off x="3667025" y="9138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好像跟其他線條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顏色混在一起了？</a:t>
            </a:r>
          </a:p>
        </p:txBody>
      </p:sp>
      <p:pic>
        <p:nvPicPr>
          <p:cNvPr id="1056" name="Shape 1056"/>
          <p:cNvPicPr preferRelativeResize="0"/>
          <p:nvPr/>
        </p:nvPicPr>
        <p:blipFill rotWithShape="1">
          <a:blip r:embed="rId3">
            <a:alphaModFix/>
          </a:blip>
          <a:srcRect b="0" l="0" r="20185" t="0"/>
          <a:stretch/>
        </p:blipFill>
        <p:spPr>
          <a:xfrm>
            <a:off x="3667025" y="228031"/>
            <a:ext cx="5165100" cy="48978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Shape 105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格式化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之後...</a:t>
            </a:r>
          </a:p>
        </p:txBody>
      </p:sp>
      <p:sp>
        <p:nvSpPr>
          <p:cNvPr id="1058" name="Shape 10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12. 格式化資料序列「最高分數」</a:t>
            </a:r>
            <a:r>
              <a:rPr b="0" lang="zh-CN"/>
              <a:t> (1/2)</a:t>
            </a:r>
          </a:p>
        </p:txBody>
      </p:sp>
      <p:sp>
        <p:nvSpPr>
          <p:cNvPr id="1064" name="Shape 106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5" name="Shape 10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066" name="Shape 106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7" name="Shape 1067"/>
          <p:cNvSpPr txBox="1"/>
          <p:nvPr>
            <p:ph idx="3" type="subTitle"/>
          </p:nvPr>
        </p:nvSpPr>
        <p:spPr>
          <a:xfrm>
            <a:off x="64425" y="1495525"/>
            <a:ext cx="44943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A.工具列 &gt; 選取對象</a:t>
            </a:r>
            <a:br>
              <a:rPr lang="zh-CN"/>
            </a:br>
            <a:r>
              <a:rPr lang="zh-CN"/>
              <a:t>&gt; 資料序列「最高分數」</a:t>
            </a:r>
          </a:p>
        </p:txBody>
      </p:sp>
      <p:sp>
        <p:nvSpPr>
          <p:cNvPr id="1068" name="Shape 1068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B.工具列 &gt; 格式化選取</a:t>
            </a:r>
          </a:p>
        </p:txBody>
      </p:sp>
      <p:pic>
        <p:nvPicPr>
          <p:cNvPr id="1069" name="Shape 10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25" y="2568800"/>
            <a:ext cx="4569943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Shape 1070"/>
          <p:cNvSpPr/>
          <p:nvPr/>
        </p:nvSpPr>
        <p:spPr>
          <a:xfrm flipH="1" rot="10800000">
            <a:off x="3556875" y="3365400"/>
            <a:ext cx="255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1" name="Shape 1071"/>
          <p:cNvSpPr/>
          <p:nvPr/>
        </p:nvSpPr>
        <p:spPr>
          <a:xfrm flipH="1" rot="10800000">
            <a:off x="3501775" y="5018900"/>
            <a:ext cx="16950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2" name="Shape 1072"/>
          <p:cNvSpPr/>
          <p:nvPr/>
        </p:nvSpPr>
        <p:spPr>
          <a:xfrm flipH="1" rot="10800000">
            <a:off x="6114900" y="3365400"/>
            <a:ext cx="4281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3" name="Shape 1073"/>
          <p:cNvSpPr/>
          <p:nvPr/>
        </p:nvSpPr>
        <p:spPr>
          <a:xfrm>
            <a:off x="6914975" y="3198550"/>
            <a:ext cx="732300" cy="637200"/>
          </a:xfrm>
          <a:prstGeom prst="wedgeEllipseCallout">
            <a:avLst>
              <a:gd fmla="val -95412" name="adj1"/>
              <a:gd fmla="val -827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1074" name="Shape 1074"/>
          <p:cNvSpPr/>
          <p:nvPr/>
        </p:nvSpPr>
        <p:spPr>
          <a:xfrm>
            <a:off x="2466325" y="4891400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12. 格式化資料序列「最高分數」</a:t>
            </a:r>
            <a:r>
              <a:rPr b="0" lang="zh-CN"/>
              <a:t> (2/2)</a:t>
            </a:r>
          </a:p>
        </p:txBody>
      </p:sp>
      <p:sp>
        <p:nvSpPr>
          <p:cNvPr id="1080" name="Shape 108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1" name="Shape 108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2" name="Shape 10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83" name="Shape 1083"/>
          <p:cNvSpPr txBox="1"/>
          <p:nvPr>
            <p:ph idx="3" type="subTitle"/>
          </p:nvPr>
        </p:nvSpPr>
        <p:spPr>
          <a:xfrm>
            <a:off x="311700" y="1495525"/>
            <a:ext cx="43260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C.線條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zh-CN"/>
              <a:t>D.色彩: Tango:天空藍2</a:t>
            </a:r>
          </a:p>
        </p:txBody>
      </p:sp>
      <p:sp>
        <p:nvSpPr>
          <p:cNvPr id="1084" name="Shape 108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E.確定</a:t>
            </a:r>
          </a:p>
        </p:txBody>
      </p:sp>
      <p:pic>
        <p:nvPicPr>
          <p:cNvPr id="1085" name="Shape 10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950" y="2568787"/>
            <a:ext cx="38481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Shape 1086"/>
          <p:cNvSpPr/>
          <p:nvPr/>
        </p:nvSpPr>
        <p:spPr>
          <a:xfrm flipH="1" rot="10800000">
            <a:off x="2976250" y="4077200"/>
            <a:ext cx="1661400" cy="237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2009550" y="391985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1088" name="Shape 1088"/>
          <p:cNvSpPr/>
          <p:nvPr/>
        </p:nvSpPr>
        <p:spPr>
          <a:xfrm flipH="1" rot="10800000">
            <a:off x="3078625" y="2911875"/>
            <a:ext cx="346500" cy="237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9" name="Shape 1089"/>
          <p:cNvSpPr/>
          <p:nvPr/>
        </p:nvSpPr>
        <p:spPr>
          <a:xfrm flipH="1" rot="10800000">
            <a:off x="3716400" y="6092050"/>
            <a:ext cx="866100" cy="3480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2009550" y="282540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1091" name="Shape 1091"/>
          <p:cNvSpPr/>
          <p:nvPr/>
        </p:nvSpPr>
        <p:spPr>
          <a:xfrm>
            <a:off x="2796925" y="5947450"/>
            <a:ext cx="732300" cy="637200"/>
          </a:xfrm>
          <a:prstGeom prst="wedgeEllipseCallout">
            <a:avLst>
              <a:gd fmla="val 91510" name="adj1"/>
              <a:gd fmla="val -1313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Shape 1096"/>
          <p:cNvPicPr preferRelativeResize="0"/>
          <p:nvPr/>
        </p:nvPicPr>
        <p:blipFill rotWithShape="1">
          <a:blip r:embed="rId3">
            <a:alphaModFix/>
          </a:blip>
          <a:srcRect b="0" l="0" r="12663" t="0"/>
          <a:stretch/>
        </p:blipFill>
        <p:spPr>
          <a:xfrm>
            <a:off x="4313588" y="1639825"/>
            <a:ext cx="4830411" cy="44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Shape 109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13. 格式化其他資料序列</a:t>
            </a:r>
          </a:p>
        </p:txBody>
      </p:sp>
      <p:sp>
        <p:nvSpPr>
          <p:cNvPr id="1098" name="Shape 109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2400"/>
              <a:t>請參考第12步的作法</a:t>
            </a:r>
          </a:p>
          <a:p>
            <a:pPr indent="-228600" lvl="0" marL="457200" rtl="0">
              <a:spcBef>
                <a:spcPts val="0"/>
              </a:spcBef>
              <a:buAutoNum type="alphaUcPeriod"/>
            </a:pPr>
            <a:r>
              <a:rPr lang="zh-CN" sz="2400"/>
              <a:t>將 資料序列「平均分數」</a:t>
            </a:r>
            <a:br>
              <a:rPr lang="zh-CN" sz="2400"/>
            </a:br>
            <a:r>
              <a:rPr lang="zh-CN" sz="2400"/>
              <a:t>設為 顏色:</a:t>
            </a:r>
            <a:br>
              <a:rPr lang="zh-CN" sz="2400"/>
            </a:br>
            <a:r>
              <a:rPr lang="zh-CN" sz="2400"/>
              <a:t>「圖表12」</a:t>
            </a:r>
          </a:p>
          <a:p>
            <a:pPr indent="-228600" lvl="0" marL="457200">
              <a:spcBef>
                <a:spcPts val="0"/>
              </a:spcBef>
              <a:buAutoNum type="alphaUcPeriod"/>
            </a:pPr>
            <a:r>
              <a:rPr lang="zh-CN" sz="2400"/>
              <a:t>將 資料序列「最低分數」</a:t>
            </a:r>
            <a:br>
              <a:rPr lang="zh-CN" sz="2400"/>
            </a:br>
            <a:r>
              <a:rPr lang="zh-CN" sz="2400"/>
              <a:t>設為 顏色:</a:t>
            </a:r>
            <a:br>
              <a:rPr lang="zh-CN" sz="2400"/>
            </a:br>
            <a:r>
              <a:rPr lang="zh-CN" sz="2400"/>
              <a:t>「Tango:天空藍1」</a:t>
            </a:r>
          </a:p>
        </p:txBody>
      </p:sp>
      <p:sp>
        <p:nvSpPr>
          <p:cNvPr id="1099" name="Shape 10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100" name="Shape 1100"/>
          <p:cNvPicPr preferRelativeResize="0"/>
          <p:nvPr/>
        </p:nvPicPr>
        <p:blipFill rotWithShape="1">
          <a:blip r:embed="rId4">
            <a:alphaModFix/>
          </a:blip>
          <a:srcRect b="0" l="0" r="0" t="48937"/>
          <a:stretch/>
        </p:blipFill>
        <p:spPr>
          <a:xfrm>
            <a:off x="951325" y="4724255"/>
            <a:ext cx="2282149" cy="2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Shape 1101"/>
          <p:cNvPicPr preferRelativeResize="0"/>
          <p:nvPr/>
        </p:nvPicPr>
        <p:blipFill rotWithShape="1">
          <a:blip r:embed="rId4">
            <a:alphaModFix/>
          </a:blip>
          <a:srcRect b="51716" l="0" r="37492" t="0"/>
          <a:stretch/>
        </p:blipFill>
        <p:spPr>
          <a:xfrm>
            <a:off x="2352875" y="3165323"/>
            <a:ext cx="1426499" cy="2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07" name="Shape 1107"/>
          <p:cNvSpPr txBox="1"/>
          <p:nvPr>
            <p:ph idx="1" type="body"/>
          </p:nvPr>
        </p:nvSpPr>
        <p:spPr>
          <a:xfrm>
            <a:off x="3667025" y="244075"/>
            <a:ext cx="5165100" cy="584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請試著照前面投影片的11-13步</a:t>
            </a:r>
            <a:br>
              <a:rPr lang="zh-CN"/>
            </a:br>
            <a:r>
              <a:rPr lang="zh-CN"/>
              <a:t>完成下圖的圖表吧</a:t>
            </a:r>
          </a:p>
        </p:txBody>
      </p:sp>
      <p:sp>
        <p:nvSpPr>
          <p:cNvPr id="1108" name="Shape 1108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</a:p>
        </p:txBody>
      </p:sp>
      <p:pic>
        <p:nvPicPr>
          <p:cNvPr id="1109" name="Shape 1109"/>
          <p:cNvPicPr preferRelativeResize="0"/>
          <p:nvPr/>
        </p:nvPicPr>
        <p:blipFill rotWithShape="1">
          <a:blip r:embed="rId3">
            <a:alphaModFix/>
          </a:blip>
          <a:srcRect b="0" l="0" r="8850" t="0"/>
          <a:stretch/>
        </p:blipFill>
        <p:spPr>
          <a:xfrm>
            <a:off x="3667025" y="1283625"/>
            <a:ext cx="5041300" cy="44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Shape 1110"/>
          <p:cNvSpPr txBox="1"/>
          <p:nvPr>
            <p:ph idx="1" type="body"/>
          </p:nvPr>
        </p:nvSpPr>
        <p:spPr>
          <a:xfrm>
            <a:off x="3667025" y="1165525"/>
            <a:ext cx="5165100" cy="520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可是我想知道資料的數值，怎麼做？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14. 插入資料標籤</a:t>
            </a:r>
            <a:r>
              <a:rPr b="0" lang="zh-CN"/>
              <a:t> (1/3)</a:t>
            </a:r>
          </a:p>
        </p:txBody>
      </p:sp>
      <p:sp>
        <p:nvSpPr>
          <p:cNvPr id="1116" name="Shape 111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7" name="Shape 11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18" name="Shape 111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9" name="Shape 1119"/>
          <p:cNvSpPr txBox="1"/>
          <p:nvPr>
            <p:ph idx="3" type="subTitle"/>
          </p:nvPr>
        </p:nvSpPr>
        <p:spPr>
          <a:xfrm>
            <a:off x="103800" y="1495525"/>
            <a:ext cx="44157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A.工具列 &gt; 選取對象</a:t>
            </a:r>
            <a:br>
              <a:rPr lang="zh-CN"/>
            </a:br>
            <a:r>
              <a:rPr lang="zh-CN"/>
              <a:t>&gt; 資料序列「布丁」</a:t>
            </a:r>
            <a:r>
              <a:rPr b="0" lang="zh-CN" sz="2000"/>
              <a:t>(名字)</a:t>
            </a:r>
          </a:p>
        </p:txBody>
      </p:sp>
      <p:sp>
        <p:nvSpPr>
          <p:cNvPr id="1120" name="Shape 112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B.選單 &gt; 插入 &gt; 資料標籤</a:t>
            </a:r>
          </a:p>
        </p:txBody>
      </p:sp>
      <p:pic>
        <p:nvPicPr>
          <p:cNvPr id="1121" name="Shape 1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0"/>
            <a:ext cx="4569943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Shape 1122"/>
          <p:cNvSpPr/>
          <p:nvPr/>
        </p:nvSpPr>
        <p:spPr>
          <a:xfrm flipH="1" rot="10800000">
            <a:off x="1526450" y="4829925"/>
            <a:ext cx="14349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3" name="Shape 1123"/>
          <p:cNvSpPr/>
          <p:nvPr/>
        </p:nvSpPr>
        <p:spPr>
          <a:xfrm>
            <a:off x="491000" y="4702425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pic>
        <p:nvPicPr>
          <p:cNvPr id="1124" name="Shape 1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827" y="2568802"/>
            <a:ext cx="3635047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Shape 1125"/>
          <p:cNvSpPr/>
          <p:nvPr/>
        </p:nvSpPr>
        <p:spPr>
          <a:xfrm flipH="1" rot="10800000">
            <a:off x="6867350" y="4155325"/>
            <a:ext cx="1434900" cy="3822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6" name="Shape 1126"/>
          <p:cNvSpPr/>
          <p:nvPr/>
        </p:nvSpPr>
        <p:spPr>
          <a:xfrm>
            <a:off x="5831900" y="4027825"/>
            <a:ext cx="732300" cy="637200"/>
          </a:xfrm>
          <a:prstGeom prst="wedgeEllipseCallout">
            <a:avLst>
              <a:gd fmla="val 102424" name="adj1"/>
              <a:gd fmla="val -30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14. 插入資料標籤</a:t>
            </a:r>
            <a:r>
              <a:rPr b="0" lang="zh-CN"/>
              <a:t> (2/3)</a:t>
            </a:r>
          </a:p>
        </p:txBody>
      </p:sp>
      <p:sp>
        <p:nvSpPr>
          <p:cNvPr id="1132" name="Shape 113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3" name="Shape 113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4" name="Shape 11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35" name="Shape 113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C.字型</a:t>
            </a:r>
          </a:p>
        </p:txBody>
      </p:sp>
      <p:sp>
        <p:nvSpPr>
          <p:cNvPr id="1136" name="Shape 113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D.大小:16</a:t>
            </a:r>
          </a:p>
        </p:txBody>
      </p:sp>
      <p:pic>
        <p:nvPicPr>
          <p:cNvPr id="1137" name="Shape 1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37" y="2568797"/>
            <a:ext cx="4767521" cy="42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/>
          <p:nvPr/>
        </p:nvSpPr>
        <p:spPr>
          <a:xfrm flipH="1" rot="10800000">
            <a:off x="2905400" y="2822250"/>
            <a:ext cx="355200" cy="303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9" name="Shape 1139"/>
          <p:cNvSpPr/>
          <p:nvPr/>
        </p:nvSpPr>
        <p:spPr>
          <a:xfrm>
            <a:off x="3168050" y="1986000"/>
            <a:ext cx="732300" cy="637200"/>
          </a:xfrm>
          <a:prstGeom prst="wedgeEllipseCallout">
            <a:avLst>
              <a:gd fmla="val -48235" name="adj1"/>
              <a:gd fmla="val 856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1140" name="Shape 1140"/>
          <p:cNvSpPr/>
          <p:nvPr/>
        </p:nvSpPr>
        <p:spPr>
          <a:xfrm flipH="1" rot="10800000">
            <a:off x="4551000" y="3405025"/>
            <a:ext cx="489000" cy="18861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1" name="Shape 1141"/>
          <p:cNvSpPr/>
          <p:nvPr/>
        </p:nvSpPr>
        <p:spPr>
          <a:xfrm>
            <a:off x="4947500" y="2568800"/>
            <a:ext cx="732300" cy="637200"/>
          </a:xfrm>
          <a:prstGeom prst="wedgeEllipseCallout">
            <a:avLst>
              <a:gd fmla="val -48235" name="adj1"/>
              <a:gd fmla="val 8563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11808"/>
          <a:stretch/>
        </p:blipFill>
        <p:spPr>
          <a:xfrm>
            <a:off x="0" y="1495524"/>
            <a:ext cx="9144000" cy="5362474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63" name="Shape 26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減肥記錄表</a:t>
            </a: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595300" y="62114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265" name="Shape 265"/>
          <p:cNvSpPr/>
          <p:nvPr/>
        </p:nvSpPr>
        <p:spPr>
          <a:xfrm>
            <a:off x="2089375" y="6262350"/>
            <a:ext cx="7803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869651" y="6262350"/>
            <a:ext cx="18948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4764448" y="6262350"/>
            <a:ext cx="16965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6521125" y="6262350"/>
            <a:ext cx="962400" cy="31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283375" y="5229750"/>
            <a:ext cx="1586100" cy="770100"/>
          </a:xfrm>
          <a:prstGeom prst="wedgeRoundRectCallout">
            <a:avLst>
              <a:gd fmla="val 22932" name="adj1"/>
              <a:gd fmla="val 7342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1. 填寫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基本資料</a:t>
            </a:r>
          </a:p>
        </p:txBody>
      </p:sp>
      <p:sp>
        <p:nvSpPr>
          <p:cNvPr id="270" name="Shape 270"/>
          <p:cNvSpPr/>
          <p:nvPr/>
        </p:nvSpPr>
        <p:spPr>
          <a:xfrm>
            <a:off x="3012596" y="5229750"/>
            <a:ext cx="1275900" cy="770100"/>
          </a:xfrm>
          <a:prstGeom prst="wedgeRoundRectCallout">
            <a:avLst>
              <a:gd fmla="val 22932" name="adj1"/>
              <a:gd fmla="val 7342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2. 體重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記錄</a:t>
            </a:r>
          </a:p>
        </p:txBody>
      </p:sp>
      <p:sp>
        <p:nvSpPr>
          <p:cNvPr id="271" name="Shape 271"/>
          <p:cNvSpPr/>
          <p:nvPr/>
        </p:nvSpPr>
        <p:spPr>
          <a:xfrm>
            <a:off x="4449364" y="5229750"/>
            <a:ext cx="1275900" cy="770100"/>
          </a:xfrm>
          <a:prstGeom prst="wedgeRoundRectCallout">
            <a:avLst>
              <a:gd fmla="val 22932" name="adj1"/>
              <a:gd fmla="val 7342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3. 熱量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記錄</a:t>
            </a:r>
          </a:p>
        </p:txBody>
      </p:sp>
      <p:sp>
        <p:nvSpPr>
          <p:cNvPr id="272" name="Shape 272"/>
          <p:cNvSpPr/>
          <p:nvPr/>
        </p:nvSpPr>
        <p:spPr>
          <a:xfrm>
            <a:off x="5886133" y="5229750"/>
            <a:ext cx="2218500" cy="770100"/>
          </a:xfrm>
          <a:prstGeom prst="wedgeRoundRectCallout">
            <a:avLst>
              <a:gd fmla="val 5197" name="adj1"/>
              <a:gd fmla="val 8019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4. 飲食熱量表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14. 插入資料標籤</a:t>
            </a:r>
            <a:r>
              <a:rPr b="0" lang="zh-CN"/>
              <a:t> (3/3)</a:t>
            </a:r>
          </a:p>
        </p:txBody>
      </p:sp>
      <p:sp>
        <p:nvSpPr>
          <p:cNvPr id="1147" name="Shape 114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8" name="Shape 114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9" name="Shape 11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50" name="Shape 1150"/>
          <p:cNvSpPr txBox="1"/>
          <p:nvPr>
            <p:ph idx="3" type="subTitle"/>
          </p:nvPr>
        </p:nvSpPr>
        <p:spPr>
          <a:xfrm>
            <a:off x="311700" y="1495525"/>
            <a:ext cx="49242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E.字型效果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F.勾選「外框」「陰影」</a:t>
            </a:r>
          </a:p>
        </p:txBody>
      </p:sp>
      <p:sp>
        <p:nvSpPr>
          <p:cNvPr id="1151" name="Shape 115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G.確定</a:t>
            </a:r>
          </a:p>
        </p:txBody>
      </p:sp>
      <p:pic>
        <p:nvPicPr>
          <p:cNvPr id="1152" name="Shape 1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237" y="2568797"/>
            <a:ext cx="4767521" cy="42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Shape 1153"/>
          <p:cNvSpPr/>
          <p:nvPr/>
        </p:nvSpPr>
        <p:spPr>
          <a:xfrm flipH="1" rot="10800000">
            <a:off x="3123150" y="2822250"/>
            <a:ext cx="548700" cy="303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3885975" y="2568800"/>
            <a:ext cx="732300" cy="637200"/>
          </a:xfrm>
          <a:prstGeom prst="wedgeEllipseCallout">
            <a:avLst>
              <a:gd fmla="val -74232" name="adj1"/>
              <a:gd fmla="val 1888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  <p:sp>
        <p:nvSpPr>
          <p:cNvPr id="1155" name="Shape 1155"/>
          <p:cNvSpPr/>
          <p:nvPr/>
        </p:nvSpPr>
        <p:spPr>
          <a:xfrm flipH="1" rot="10800000">
            <a:off x="2343650" y="4231650"/>
            <a:ext cx="548700" cy="366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6" name="Shape 1156"/>
          <p:cNvSpPr/>
          <p:nvPr/>
        </p:nvSpPr>
        <p:spPr>
          <a:xfrm>
            <a:off x="2892350" y="4670925"/>
            <a:ext cx="732300" cy="637200"/>
          </a:xfrm>
          <a:prstGeom prst="wedgeEllipseCallout">
            <a:avLst>
              <a:gd fmla="val -72948" name="adj1"/>
              <a:gd fmla="val -688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  <p:sp>
        <p:nvSpPr>
          <p:cNvPr id="1157" name="Shape 1157"/>
          <p:cNvSpPr/>
          <p:nvPr/>
        </p:nvSpPr>
        <p:spPr>
          <a:xfrm flipH="1" rot="10800000">
            <a:off x="4634900" y="6389050"/>
            <a:ext cx="790200" cy="366600"/>
          </a:xfrm>
          <a:prstGeom prst="roundRect">
            <a:avLst>
              <a:gd fmla="val 6046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3579300" y="6123375"/>
            <a:ext cx="732300" cy="637200"/>
          </a:xfrm>
          <a:prstGeom prst="wedgeEllipseCallout">
            <a:avLst>
              <a:gd fmla="val 84842" name="adj1"/>
              <a:gd fmla="val 1833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Shape 1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346" y="1283625"/>
            <a:ext cx="5530853" cy="44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Shape 116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65" name="Shape 1165"/>
          <p:cNvSpPr txBox="1"/>
          <p:nvPr>
            <p:ph idx="1" type="body"/>
          </p:nvPr>
        </p:nvSpPr>
        <p:spPr>
          <a:xfrm>
            <a:off x="3667025" y="244075"/>
            <a:ext cx="5165100" cy="584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請試著照前面投影片的第14步</a:t>
            </a:r>
            <a:br>
              <a:rPr lang="zh-CN"/>
            </a:br>
            <a:r>
              <a:rPr lang="zh-CN"/>
              <a:t>完成下圖的圖表吧</a:t>
            </a:r>
          </a:p>
        </p:txBody>
      </p:sp>
      <p:sp>
        <p:nvSpPr>
          <p:cNvPr id="1166" name="Shape 116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400">
                <a:solidFill>
                  <a:schemeClr val="lt1"/>
                </a:solidFill>
              </a:rPr>
              <a:t>成績單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成績單</a:t>
            </a:r>
          </a:p>
        </p:txBody>
      </p:sp>
      <p:sp>
        <p:nvSpPr>
          <p:cNvPr id="1172" name="Shape 1172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3" name="Shape 11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 sz="1600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1174" name="Shape 1174"/>
          <p:cNvSpPr txBox="1"/>
          <p:nvPr>
            <p:ph idx="1" type="subTitle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完成了!</a:t>
            </a:r>
          </a:p>
        </p:txBody>
      </p:sp>
      <p:pic>
        <p:nvPicPr>
          <p:cNvPr id="1175" name="Shape 1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712" y="965600"/>
            <a:ext cx="3346563" cy="4926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 sz="1600"/>
              <a:t>‹#›</a:t>
            </a:fld>
          </a:p>
        </p:txBody>
      </p:sp>
      <p:sp>
        <p:nvSpPr>
          <p:cNvPr id="1181" name="Shape 1181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感謝聆聽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15583" t="0"/>
          <a:stretch/>
        </p:blipFill>
        <p:spPr>
          <a:xfrm>
            <a:off x="3735551" y="1416000"/>
            <a:ext cx="5408450" cy="54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填寫基本資料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639975"/>
            <a:ext cx="3423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A.「基本資料」工作表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B.只填藍色底色格子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姓名或暱稱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身高(公分)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原始體重(公斤)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目標體重(公斤)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zh-CN"/>
              <a:t>減肥開始日期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CN"/>
              <a:t>基礎代謝係數</a:t>
            </a:r>
            <a:r>
              <a:rPr lang="zh-CN" sz="2000"/>
              <a:t>(看C表)</a:t>
            </a:r>
          </a:p>
          <a:p>
            <a:pPr indent="-228600" lvl="0" marL="457200">
              <a:spcBef>
                <a:spcPts val="0"/>
              </a:spcBef>
            </a:pPr>
            <a:r>
              <a:rPr lang="zh-CN"/>
              <a:t>運動係數 (D表)</a:t>
            </a:r>
            <a:br>
              <a:rPr lang="zh-C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281" name="Shape 281"/>
          <p:cNvSpPr/>
          <p:nvPr/>
        </p:nvSpPr>
        <p:spPr>
          <a:xfrm>
            <a:off x="4903900" y="3065950"/>
            <a:ext cx="967500" cy="1830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7627800" y="5089325"/>
            <a:ext cx="1455900" cy="120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627800" y="2911625"/>
            <a:ext cx="1455900" cy="217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021500" y="2179975"/>
            <a:ext cx="732300" cy="637200"/>
          </a:xfrm>
          <a:prstGeom prst="wedgeEllipseCallout">
            <a:avLst>
              <a:gd fmla="val -2946" name="adj1"/>
              <a:gd fmla="val 969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285" name="Shape 285"/>
          <p:cNvSpPr/>
          <p:nvPr/>
        </p:nvSpPr>
        <p:spPr>
          <a:xfrm>
            <a:off x="6657800" y="2998125"/>
            <a:ext cx="732300" cy="637200"/>
          </a:xfrm>
          <a:prstGeom prst="wedgeEllipseCallout">
            <a:avLst>
              <a:gd fmla="val 89062" name="adj1"/>
              <a:gd fmla="val 270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286" name="Shape 286"/>
          <p:cNvSpPr/>
          <p:nvPr/>
        </p:nvSpPr>
        <p:spPr>
          <a:xfrm>
            <a:off x="6657800" y="5221700"/>
            <a:ext cx="732300" cy="637200"/>
          </a:xfrm>
          <a:prstGeom prst="wedgeEllipseCallout">
            <a:avLst>
              <a:gd fmla="val 95634" name="adj1"/>
              <a:gd fmla="val 2175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287" name="Shape 287"/>
          <p:cNvSpPr/>
          <p:nvPr/>
        </p:nvSpPr>
        <p:spPr>
          <a:xfrm>
            <a:off x="5021500" y="6309850"/>
            <a:ext cx="9675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735550" y="5909775"/>
            <a:ext cx="732300" cy="637200"/>
          </a:xfrm>
          <a:prstGeom prst="wedgeEllipseCallout">
            <a:avLst>
              <a:gd fmla="val 106940" name="adj1"/>
              <a:gd fmla="val 346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